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368" r:id="rId3"/>
    <p:sldId id="369" r:id="rId4"/>
    <p:sldId id="370" r:id="rId5"/>
    <p:sldId id="371" r:id="rId6"/>
    <p:sldId id="372" r:id="rId7"/>
    <p:sldId id="373" r:id="rId8"/>
    <p:sldId id="374" r:id="rId9"/>
    <p:sldId id="375" r:id="rId10"/>
    <p:sldId id="377" r:id="rId11"/>
    <p:sldId id="378" r:id="rId12"/>
    <p:sldId id="376" r:id="rId13"/>
    <p:sldId id="336" r:id="rId14"/>
    <p:sldId id="367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00D000"/>
    <a:srgbClr val="E9EDF4"/>
    <a:srgbClr val="DDE3EE"/>
    <a:srgbClr val="D0D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54" autoAdjust="0"/>
    <p:restoredTop sz="94403" autoAdjust="0"/>
  </p:normalViewPr>
  <p:slideViewPr>
    <p:cSldViewPr>
      <p:cViewPr varScale="1">
        <p:scale>
          <a:sx n="83" d="100"/>
          <a:sy n="83" d="100"/>
        </p:scale>
        <p:origin x="-157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0FF66A-1574-4C93-B4E9-C0BDC8E5D8B4}" type="datetimeFigureOut">
              <a:rPr lang="en-US" smtClean="0"/>
              <a:pPr/>
              <a:t>12/1/2015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E72AEA-9035-4A4F-876A-980EDD673C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15356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F52FD-8BD8-41C6-B89C-61D3260C7E0B}" type="datetime1">
              <a:rPr lang="en-US" smtClean="0"/>
              <a:pPr/>
              <a:t>12/1/2015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64983-62DF-44C1-88F4-A727E2DC619A}" type="datetime1">
              <a:rPr lang="en-US" smtClean="0"/>
              <a:pPr/>
              <a:t>12/1/2015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B2FDC-4AB3-4462-A9DB-9F44016EE56B}" type="datetime1">
              <a:rPr lang="en-US" smtClean="0"/>
              <a:pPr/>
              <a:t>12/1/2015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69FC8-5E63-4351-9A7B-D847C1786045}" type="datetime1">
              <a:rPr lang="en-US" smtClean="0"/>
              <a:pPr/>
              <a:t>12/1/2015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571472" y="1071546"/>
            <a:ext cx="3357586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CD65B-6DF0-42F0-9634-C9F20369AFBE}" type="datetime1">
              <a:rPr lang="en-US" smtClean="0"/>
              <a:pPr/>
              <a:t>12/1/2015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8B502-283D-453F-B024-86AA3B7A1555}" type="datetime1">
              <a:rPr lang="en-US" smtClean="0"/>
              <a:pPr/>
              <a:t>12/1/2015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BEC6D-A35B-471F-92B8-CD78DD3E2533}" type="datetime1">
              <a:rPr lang="en-US" smtClean="0"/>
              <a:pPr/>
              <a:t>12/1/2015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DD8D0-33A3-44AA-8DBF-547A4F84404C}" type="datetime1">
              <a:rPr lang="en-US" smtClean="0"/>
              <a:pPr/>
              <a:t>12/1/2015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D790C-D101-45AE-A957-F471E23E0B97}" type="datetime1">
              <a:rPr lang="en-US" smtClean="0"/>
              <a:pPr/>
              <a:t>12/1/2015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51A1F-5DFD-4AC9-952A-D3DD0C389AC7}" type="datetime1">
              <a:rPr lang="en-US" smtClean="0"/>
              <a:pPr/>
              <a:t>12/1/2015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F897-E4A5-491A-A693-5D93010B0B2E}" type="datetime1">
              <a:rPr lang="en-US" smtClean="0"/>
              <a:pPr/>
              <a:t>12/1/2015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E9F06-BEB9-4F96-831D-6145543E1D40}" type="datetime1">
              <a:rPr lang="en-US" smtClean="0"/>
              <a:pPr/>
              <a:t>12/1/2015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8.png"/><Relationship Id="rId7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9.wmf"/><Relationship Id="rId4" Type="http://schemas.openxmlformats.org/officeDocument/2006/relationships/image" Target="../media/image2.png"/><Relationship Id="rId9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8292" y="2130425"/>
            <a:ext cx="7092100" cy="1470025"/>
          </a:xfrm>
        </p:spPr>
        <p:txBody>
          <a:bodyPr>
            <a:normAutofit/>
          </a:bodyPr>
          <a:lstStyle/>
          <a:p>
            <a:r>
              <a:rPr lang="en-US" dirty="0"/>
              <a:t>Mechanism Design with Strategic Mediators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3886200"/>
            <a:ext cx="7848872" cy="98296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Moran Feldman</a:t>
            </a:r>
          </a:p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EPFL</a:t>
            </a:r>
          </a:p>
          <a:p>
            <a:endParaRPr lang="en-US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en-US" sz="2800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20080" y="5262299"/>
            <a:ext cx="74523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Joint work with: 	Moshe </a:t>
            </a:r>
            <a:r>
              <a:rPr lang="en-US" sz="2400" dirty="0" err="1" smtClean="0">
                <a:solidFill>
                  <a:schemeClr val="accent2">
                    <a:lumMod val="50000"/>
                  </a:schemeClr>
                </a:solidFill>
              </a:rPr>
              <a:t>Babaioff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, Microsoft Research</a:t>
            </a:r>
          </a:p>
          <a:p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	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		Moshe Tennenholtz, </a:t>
            </a:r>
            <a:r>
              <a:rPr lang="en-US" sz="2400" dirty="0" err="1" smtClean="0">
                <a:solidFill>
                  <a:schemeClr val="accent2">
                    <a:lumMod val="50000"/>
                  </a:schemeClr>
                </a:solidFill>
              </a:rPr>
              <a:t>Technion</a:t>
            </a:r>
            <a:endParaRPr lang="en-US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027" name="Picture 3" descr="C:\Users\feldman\AppData\Local\Microsoft\Windows\Temporary Internet Files\Content.IE5\OGF0BETR\MC90005528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548680"/>
            <a:ext cx="1368152" cy="1416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 Algorithm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1484784"/>
            <a:ext cx="27636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Real </a:t>
            </a:r>
            <a:r>
              <a:rPr lang="en-US" sz="2400" dirty="0"/>
              <a:t>a</a:t>
            </a:r>
            <a:r>
              <a:rPr lang="en-US" sz="2400" dirty="0" smtClean="0"/>
              <a:t>gent locations: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479955" y="1527175"/>
            <a:ext cx="81244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Locations after every agent is “moved” to the median of its mediator:</a:t>
            </a:r>
            <a:endParaRPr lang="en-US" sz="2400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2339752" y="2636912"/>
            <a:ext cx="368214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2565515" y="2492896"/>
            <a:ext cx="288032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3213587" y="2492896"/>
            <a:ext cx="288032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4005675" y="2492896"/>
            <a:ext cx="288032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4725755" y="2492896"/>
            <a:ext cx="288032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5517843" y="2492896"/>
            <a:ext cx="288032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23"/>
          <p:cNvGrpSpPr/>
          <p:nvPr/>
        </p:nvGrpSpPr>
        <p:grpSpPr>
          <a:xfrm>
            <a:off x="2267744" y="2780928"/>
            <a:ext cx="3312368" cy="461665"/>
            <a:chOff x="2267744" y="2780928"/>
            <a:chExt cx="3312368" cy="461665"/>
          </a:xfrm>
        </p:grpSpPr>
        <p:sp>
          <p:nvSpPr>
            <p:cNvPr id="22" name="TextBox 21"/>
            <p:cNvSpPr txBox="1"/>
            <p:nvPr/>
          </p:nvSpPr>
          <p:spPr>
            <a:xfrm>
              <a:off x="2267744" y="2780928"/>
              <a:ext cx="85632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/>
                <a:t>u</a:t>
              </a:r>
              <a:r>
                <a:rPr lang="en-US" sz="2400" baseline="-25000" dirty="0" smtClean="0"/>
                <a:t>1</a:t>
              </a:r>
              <a:r>
                <a:rPr lang="en-US" sz="2400" dirty="0" smtClean="0"/>
                <a:t>, </a:t>
              </a:r>
              <a:r>
                <a:rPr lang="en-US" sz="2400" i="1" dirty="0" smtClean="0"/>
                <a:t>u</a:t>
              </a:r>
              <a:r>
                <a:rPr lang="en-US" sz="2400" baseline="-25000" dirty="0" smtClean="0"/>
                <a:t>2</a:t>
              </a:r>
              <a:endParaRPr lang="en-US" sz="2400" i="1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315022" y="2780928"/>
              <a:ext cx="126509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/>
                <a:t>u</a:t>
              </a:r>
              <a:r>
                <a:rPr lang="en-US" sz="2400" baseline="-25000" dirty="0" smtClean="0"/>
                <a:t>3</a:t>
              </a:r>
              <a:r>
                <a:rPr lang="en-US" sz="2400" dirty="0" smtClean="0"/>
                <a:t>, </a:t>
              </a:r>
              <a:r>
                <a:rPr lang="en-US" sz="2400" i="1" dirty="0" smtClean="0"/>
                <a:t>u</a:t>
              </a:r>
              <a:r>
                <a:rPr lang="en-US" sz="2400" baseline="-25000" dirty="0" smtClean="0"/>
                <a:t>4</a:t>
              </a:r>
              <a:r>
                <a:rPr lang="en-US" sz="2400" dirty="0" smtClean="0"/>
                <a:t>, </a:t>
              </a:r>
              <a:r>
                <a:rPr lang="en-US" sz="2400" i="1" dirty="0" smtClean="0"/>
                <a:t>u</a:t>
              </a:r>
              <a:r>
                <a:rPr lang="en-US" sz="2400" baseline="-25000" dirty="0" smtClean="0"/>
                <a:t>5</a:t>
              </a:r>
              <a:endParaRPr lang="en-US" sz="2400" i="1" dirty="0"/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539552" y="3573016"/>
            <a:ext cx="76328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Randomly select a location for the facility from the middle half of the agents:</a:t>
            </a:r>
            <a:endParaRPr lang="en-US" sz="2400" dirty="0"/>
          </a:p>
        </p:txBody>
      </p:sp>
      <p:pic>
        <p:nvPicPr>
          <p:cNvPr id="36" name="Picture 2" descr="C:\Users\feldman\AppData\Local\Microsoft\Windows\Temporary Internet Files\Content.IE5\4MOSXU53\MC90008931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5675" y="5257499"/>
            <a:ext cx="742411" cy="572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7" name="Group 36"/>
          <p:cNvGrpSpPr/>
          <p:nvPr/>
        </p:nvGrpSpPr>
        <p:grpSpPr>
          <a:xfrm>
            <a:off x="683568" y="4581128"/>
            <a:ext cx="7272808" cy="504056"/>
            <a:chOff x="683568" y="4581128"/>
            <a:chExt cx="7272808" cy="504056"/>
          </a:xfrm>
        </p:grpSpPr>
        <p:sp>
          <p:nvSpPr>
            <p:cNvPr id="27" name="Rectangle 26"/>
            <p:cNvSpPr/>
            <p:nvPr/>
          </p:nvSpPr>
          <p:spPr>
            <a:xfrm>
              <a:off x="683568" y="4581128"/>
              <a:ext cx="864096" cy="504056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 smtClean="0"/>
                <a:t>u</a:t>
              </a:r>
              <a:r>
                <a:rPr lang="en-US" sz="2400" baseline="-25000" dirty="0"/>
                <a:t>1</a:t>
              </a:r>
              <a:endParaRPr lang="en-US" i="1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7092280" y="4581128"/>
              <a:ext cx="864096" cy="504056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 smtClean="0"/>
                <a:t>u</a:t>
              </a:r>
              <a:r>
                <a:rPr lang="en-US" sz="2400" i="1" baseline="-25000" dirty="0" smtClean="0"/>
                <a:t>n</a:t>
              </a:r>
              <a:endParaRPr lang="en-US" i="1" dirty="0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2843808" y="4581128"/>
              <a:ext cx="864097" cy="504056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 smtClean="0"/>
                <a:t>u</a:t>
              </a:r>
              <a:r>
                <a:rPr lang="en-US" sz="2400" i="1" baseline="-25000" dirty="0" smtClean="0"/>
                <a:t>n</a:t>
              </a:r>
              <a:r>
                <a:rPr lang="en-US" sz="2400" baseline="-25000" dirty="0" smtClean="0"/>
                <a:t>/4+1</a:t>
              </a:r>
              <a:endParaRPr lang="en-US" i="1" dirty="0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4984570" y="4581128"/>
              <a:ext cx="811566" cy="504056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 smtClean="0"/>
                <a:t>u</a:t>
              </a:r>
              <a:r>
                <a:rPr lang="en-US" sz="2400" baseline="-25000" dirty="0" smtClean="0"/>
                <a:t>3</a:t>
              </a:r>
              <a:r>
                <a:rPr lang="en-US" sz="2400" i="1" baseline="-25000" dirty="0" smtClean="0"/>
                <a:t>n</a:t>
              </a:r>
              <a:r>
                <a:rPr lang="en-US" sz="2400" baseline="-25000" dirty="0" smtClean="0"/>
                <a:t>/4</a:t>
              </a:r>
              <a:endParaRPr lang="en-US" i="1" dirty="0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1547664" y="4581128"/>
              <a:ext cx="1305883" cy="504056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 smtClean="0"/>
                <a:t>…</a:t>
              </a:r>
              <a:endParaRPr lang="en-US" i="1" dirty="0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5786397" y="4581128"/>
              <a:ext cx="1305883" cy="504056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 smtClean="0"/>
                <a:t>…</a:t>
              </a:r>
              <a:endParaRPr lang="en-US" i="1" dirty="0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3707904" y="4581128"/>
              <a:ext cx="1305883" cy="504056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 smtClean="0"/>
                <a:t>…</a:t>
              </a:r>
              <a:endParaRPr lang="en-US" i="1" dirty="0"/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2555776" y="2103239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2</a:t>
            </a:r>
            <a:endParaRPr lang="en-US" sz="2400" dirty="0"/>
          </a:p>
        </p:txBody>
      </p:sp>
      <p:sp>
        <p:nvSpPr>
          <p:cNvPr id="28" name="TextBox 27"/>
          <p:cNvSpPr txBox="1"/>
          <p:nvPr/>
        </p:nvSpPr>
        <p:spPr>
          <a:xfrm>
            <a:off x="4716016" y="2103239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3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7005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7.40741E-7 L -0.15747 -7.40741E-7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82" y="0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7.40741E-7 L 0.16545 -7.40741E-7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264" y="0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7.40741E-7 L -0.08663 -7.40741E-7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4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3.33333E-6 L -0.125 0.00116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250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500"/>
                            </p:stCondLst>
                            <p:childTnLst>
                              <p:par>
                                <p:cTn id="47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25 0.00116 L 0.11145 -3.33333E-6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23" y="-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1145 -3.33333E-6 L -0.00278 0.00093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712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5" grpId="0"/>
      <p:bldP spid="18" grpId="0" animBg="1"/>
      <p:bldP spid="19" grpId="0" animBg="1"/>
      <p:bldP spid="21" grpId="0" animBg="1"/>
      <p:bldP spid="25" grpId="0"/>
      <p:bldP spid="26" grpId="0"/>
      <p:bldP spid="2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82068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The above algorithm is Two-Sided IC and 2-competitive, which is the best possible.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11</a:t>
            </a:fld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2690053" y="2276872"/>
            <a:ext cx="3682147" cy="288032"/>
            <a:chOff x="2339752" y="2636912"/>
            <a:chExt cx="3682147" cy="288032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2339752" y="2780928"/>
              <a:ext cx="3682147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Oval 5"/>
            <p:cNvSpPr/>
            <p:nvPr/>
          </p:nvSpPr>
          <p:spPr>
            <a:xfrm>
              <a:off x="2565515" y="2636912"/>
              <a:ext cx="288032" cy="28803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3213587" y="2636912"/>
              <a:ext cx="288032" cy="28803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4005675" y="2636912"/>
              <a:ext cx="288032" cy="28803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4725755" y="2636912"/>
              <a:ext cx="288032" cy="28803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5517843" y="2636912"/>
              <a:ext cx="288032" cy="28803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2" name="Straight Connector 11"/>
          <p:cNvCxnSpPr>
            <a:stCxn id="7" idx="6"/>
            <a:endCxn id="8" idx="2"/>
          </p:cNvCxnSpPr>
          <p:nvPr/>
        </p:nvCxnSpPr>
        <p:spPr>
          <a:xfrm>
            <a:off x="3851920" y="2420888"/>
            <a:ext cx="50405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67544" y="2523668"/>
            <a:ext cx="792088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Analysis Idea</a:t>
            </a:r>
          </a:p>
          <a:p>
            <a:pPr marL="457200" indent="-457200"/>
            <a:r>
              <a:rPr lang="en-US" sz="2400" dirty="0" smtClean="0"/>
              <a:t>(A) For a central segment, in any solution about half of the agents use it.</a:t>
            </a:r>
          </a:p>
          <a:p>
            <a:pPr marL="457200" indent="-457200"/>
            <a:r>
              <a:rPr lang="en-US" sz="2400" dirty="0" smtClean="0"/>
              <a:t>(B) For an extreme segment, the virtual move of the agents can make the segment only slightly more central. Hence, the facility remains on its right side.</a:t>
            </a:r>
          </a:p>
          <a:p>
            <a:pPr marL="457200" indent="-457200"/>
            <a:r>
              <a:rPr lang="en-US" sz="2400" dirty="0" smtClean="0"/>
              <a:t>(C) For other segments: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(A) applies partially, i.e., a mistake is not that bad.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(B) applies when the random facility location is chosen near the other end.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53247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4546848" cy="496855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Generalizing the line metric into a tree metric.</a:t>
            </a:r>
          </a:p>
          <a:p>
            <a:pPr lvl="1"/>
            <a:r>
              <a:rPr lang="en-US" dirty="0" smtClean="0"/>
              <a:t>All the above results generalize to tree metrics. The random algorithm is more involved.</a:t>
            </a:r>
          </a:p>
          <a:p>
            <a:r>
              <a:rPr lang="en-US" dirty="0" smtClean="0"/>
              <a:t>Multiple levels of mediators.</a:t>
            </a:r>
          </a:p>
          <a:p>
            <a:pPr lvl="1"/>
            <a:r>
              <a:rPr lang="en-US" dirty="0" smtClean="0"/>
              <a:t>The competitive ratio is exponential in the number of levels.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12</a:t>
            </a:fld>
            <a:endParaRPr lang="en-US" dirty="0"/>
          </a:p>
        </p:txBody>
      </p:sp>
      <p:grpSp>
        <p:nvGrpSpPr>
          <p:cNvPr id="45" name="Group 44"/>
          <p:cNvGrpSpPr/>
          <p:nvPr/>
        </p:nvGrpSpPr>
        <p:grpSpPr>
          <a:xfrm>
            <a:off x="5066317" y="908720"/>
            <a:ext cx="3682147" cy="5472608"/>
            <a:chOff x="5066317" y="908720"/>
            <a:chExt cx="3682147" cy="5472608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5066317" y="6237312"/>
              <a:ext cx="3682147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Oval 5"/>
            <p:cNvSpPr/>
            <p:nvPr/>
          </p:nvSpPr>
          <p:spPr>
            <a:xfrm>
              <a:off x="5292080" y="6093296"/>
              <a:ext cx="288032" cy="28803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5940152" y="6093296"/>
              <a:ext cx="288032" cy="28803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6732240" y="6093296"/>
              <a:ext cx="288032" cy="28803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7452320" y="6093296"/>
              <a:ext cx="288032" cy="28803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8244408" y="6093296"/>
              <a:ext cx="288032" cy="28803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1" name="Picture 2" descr="C:\Users\feldman\AppData\Local\Microsoft\Windows\Temporary Internet Files\Content.IE5\QOEJAD2W\MC900431576[1]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2160" y="908720"/>
              <a:ext cx="1296144" cy="13047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" descr="C:\Users\feldman\AppData\Local\Microsoft\Windows\Temporary Internet Files\Content.IE5\4MOSXU53\MC900332614[1].wm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00675" y="2852936"/>
              <a:ext cx="937717" cy="9304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" descr="C:\Users\feldman\AppData\Local\Microsoft\Windows\Temporary Internet Files\Content.IE5\4MOSXU53\MC900332614[1].wm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46651" y="2780928"/>
              <a:ext cx="937717" cy="9304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4" name="Straight Arrow Connector 13"/>
            <p:cNvCxnSpPr>
              <a:stCxn id="6" idx="0"/>
            </p:cNvCxnSpPr>
            <p:nvPr/>
          </p:nvCxnSpPr>
          <p:spPr>
            <a:xfrm flipV="1">
              <a:off x="5436096" y="5157192"/>
              <a:ext cx="0" cy="936104"/>
            </a:xfrm>
            <a:prstGeom prst="straightConnector1">
              <a:avLst/>
            </a:prstGeom>
            <a:ln w="57150">
              <a:solidFill>
                <a:schemeClr val="accent6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8" idx="1"/>
            </p:cNvCxnSpPr>
            <p:nvPr/>
          </p:nvCxnSpPr>
          <p:spPr>
            <a:xfrm flipH="1" flipV="1">
              <a:off x="5724128" y="5157192"/>
              <a:ext cx="1050293" cy="978285"/>
            </a:xfrm>
            <a:prstGeom prst="straightConnector1">
              <a:avLst/>
            </a:prstGeom>
            <a:ln w="57150">
              <a:solidFill>
                <a:schemeClr val="accent6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>
              <a:stCxn id="7" idx="7"/>
            </p:cNvCxnSpPr>
            <p:nvPr/>
          </p:nvCxnSpPr>
          <p:spPr>
            <a:xfrm flipV="1">
              <a:off x="6186003" y="5229200"/>
              <a:ext cx="352389" cy="906277"/>
            </a:xfrm>
            <a:prstGeom prst="straightConnector1">
              <a:avLst/>
            </a:prstGeom>
            <a:ln w="57150">
              <a:solidFill>
                <a:schemeClr val="accent6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9" idx="0"/>
            </p:cNvCxnSpPr>
            <p:nvPr/>
          </p:nvCxnSpPr>
          <p:spPr>
            <a:xfrm flipV="1">
              <a:off x="7596336" y="5157192"/>
              <a:ext cx="144016" cy="936104"/>
            </a:xfrm>
            <a:prstGeom prst="straightConnector1">
              <a:avLst/>
            </a:prstGeom>
            <a:ln w="57150">
              <a:solidFill>
                <a:schemeClr val="accent6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10" idx="1"/>
            </p:cNvCxnSpPr>
            <p:nvPr/>
          </p:nvCxnSpPr>
          <p:spPr>
            <a:xfrm flipH="1" flipV="1">
              <a:off x="7941462" y="5157192"/>
              <a:ext cx="345127" cy="978285"/>
            </a:xfrm>
            <a:prstGeom prst="straightConnector1">
              <a:avLst/>
            </a:prstGeom>
            <a:ln w="57150">
              <a:solidFill>
                <a:schemeClr val="accent6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9" name="Group 18"/>
            <p:cNvGrpSpPr/>
            <p:nvPr/>
          </p:nvGrpSpPr>
          <p:grpSpPr>
            <a:xfrm>
              <a:off x="6208706" y="2060848"/>
              <a:ext cx="1027590" cy="864096"/>
              <a:chOff x="2176258" y="2564904"/>
              <a:chExt cx="1027590" cy="1296144"/>
            </a:xfrm>
          </p:grpSpPr>
          <p:cxnSp>
            <p:nvCxnSpPr>
              <p:cNvPr id="20" name="Straight Arrow Connector 19"/>
              <p:cNvCxnSpPr/>
              <p:nvPr/>
            </p:nvCxnSpPr>
            <p:spPr>
              <a:xfrm flipV="1">
                <a:off x="2176258" y="2564904"/>
                <a:ext cx="451526" cy="1050294"/>
              </a:xfrm>
              <a:prstGeom prst="straightConnector1">
                <a:avLst/>
              </a:prstGeom>
              <a:ln w="57150">
                <a:solidFill>
                  <a:schemeClr val="accent6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Arrow Connector 20"/>
              <p:cNvCxnSpPr/>
              <p:nvPr/>
            </p:nvCxnSpPr>
            <p:spPr>
              <a:xfrm flipH="1" flipV="1">
                <a:off x="2741973" y="2564904"/>
                <a:ext cx="461875" cy="1296144"/>
              </a:xfrm>
              <a:prstGeom prst="straightConnector1">
                <a:avLst/>
              </a:prstGeom>
              <a:ln w="57150">
                <a:solidFill>
                  <a:schemeClr val="accent6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23" name="Picture 2" descr="C:\Users\feldman\AppData\Local\Microsoft\Windows\Temporary Internet Files\Content.IE5\4MOSXU53\MC900332614[1].wm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76056" y="4226790"/>
              <a:ext cx="937717" cy="9304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4" name="Picture 2" descr="C:\Users\feldman\AppData\Local\Microsoft\Windows\Temporary Internet Files\Content.IE5\4MOSXU53\MC900332614[1].wm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56176" y="4221088"/>
              <a:ext cx="937717" cy="9304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5" name="Picture 2" descr="C:\Users\feldman\AppData\Local\Microsoft\Windows\Temporary Internet Files\Content.IE5\4MOSXU53\MC900332614[1].wm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80312" y="4226790"/>
              <a:ext cx="937717" cy="9304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34" name="Straight Arrow Connector 33"/>
            <p:cNvCxnSpPr/>
            <p:nvPr/>
          </p:nvCxnSpPr>
          <p:spPr>
            <a:xfrm flipH="1" flipV="1">
              <a:off x="7559526" y="3783340"/>
              <a:ext cx="180826" cy="443450"/>
            </a:xfrm>
            <a:prstGeom prst="straightConnector1">
              <a:avLst/>
            </a:prstGeom>
            <a:ln w="57150">
              <a:solidFill>
                <a:schemeClr val="accent6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 flipH="1" flipV="1">
              <a:off x="6335390" y="3783340"/>
              <a:ext cx="180826" cy="443450"/>
            </a:xfrm>
            <a:prstGeom prst="straightConnector1">
              <a:avLst/>
            </a:prstGeom>
            <a:ln w="57150">
              <a:solidFill>
                <a:schemeClr val="accent6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/>
            <p:nvPr/>
          </p:nvCxnSpPr>
          <p:spPr>
            <a:xfrm flipV="1">
              <a:off x="5640779" y="3794864"/>
              <a:ext cx="173762" cy="385250"/>
            </a:xfrm>
            <a:prstGeom prst="straightConnector1">
              <a:avLst/>
            </a:prstGeom>
            <a:ln w="57150">
              <a:solidFill>
                <a:schemeClr val="accent6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83804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412776"/>
            <a:ext cx="8032406" cy="5256584"/>
          </a:xfrm>
        </p:spPr>
        <p:txBody>
          <a:bodyPr>
            <a:normAutofit/>
          </a:bodyPr>
          <a:lstStyle/>
          <a:p>
            <a:r>
              <a:rPr lang="en-US" dirty="0" smtClean="0"/>
              <a:t>Extending the model:</a:t>
            </a:r>
          </a:p>
          <a:p>
            <a:pPr lvl="1"/>
            <a:r>
              <a:rPr lang="en-US" dirty="0" smtClean="0"/>
              <a:t>Multiple facilities.</a:t>
            </a:r>
          </a:p>
          <a:p>
            <a:pPr lvl="1"/>
            <a:r>
              <a:rPr lang="en-US" dirty="0" smtClean="0"/>
              <a:t>More general metrics.</a:t>
            </a:r>
          </a:p>
          <a:p>
            <a:pPr lvl="1"/>
            <a:r>
              <a:rPr lang="en-US" dirty="0" smtClean="0"/>
              <a:t>Both have been studies without </a:t>
            </a:r>
            <a:r>
              <a:rPr lang="en-US" dirty="0"/>
              <a:t>mediators [</a:t>
            </a:r>
            <a:r>
              <a:rPr lang="en-US" dirty="0" err="1"/>
              <a:t>Procaccia</a:t>
            </a:r>
            <a:r>
              <a:rPr lang="en-US" dirty="0"/>
              <a:t> and Tennenholtz </a:t>
            </a:r>
            <a:r>
              <a:rPr lang="en-US" dirty="0" smtClean="0"/>
              <a:t>2013, Lu et al. 2010].</a:t>
            </a:r>
          </a:p>
          <a:p>
            <a:r>
              <a:rPr lang="en-US" dirty="0" smtClean="0"/>
              <a:t>Studying the impact of introducing strategic mediators in other settings.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pic>
        <p:nvPicPr>
          <p:cNvPr id="12291" name="Picture 3" descr="C:\Documents and Settings\moranfe\Local Settings\Temporary Internet Files\Content.IE5\YDMMG3SK\MCj0434826000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57100" y="285728"/>
            <a:ext cx="1103332" cy="11033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37930" y="2025422"/>
            <a:ext cx="8697189" cy="2699722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Deflate">
              <a:avLst>
                <a:gd name="adj" fmla="val 24758"/>
              </a:avLst>
            </a:prstTxWarp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66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Questions?</a:t>
            </a:r>
            <a:endParaRPr lang="en-US" sz="66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3641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Mechanism Design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2</a:t>
            </a:fld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2483768" y="1340768"/>
            <a:ext cx="1638590" cy="1535618"/>
            <a:chOff x="2483768" y="1432321"/>
            <a:chExt cx="1638590" cy="1535618"/>
          </a:xfrm>
        </p:grpSpPr>
        <p:pic>
          <p:nvPicPr>
            <p:cNvPr id="2050" name="Picture 2" descr="C:\Users\feldman\AppData\Local\Microsoft\Windows\Temporary Internet Files\Content.IE5\QOEJAD2W\MC900431576[1]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10190" y="1663154"/>
              <a:ext cx="1296144" cy="13047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TextBox 4"/>
            <p:cNvSpPr txBox="1"/>
            <p:nvPr/>
          </p:nvSpPr>
          <p:spPr>
            <a:xfrm>
              <a:off x="2483768" y="1432321"/>
              <a:ext cx="163859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Mechanism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1416606" y="2696722"/>
            <a:ext cx="3461244" cy="696007"/>
            <a:chOff x="1416606" y="2788275"/>
            <a:chExt cx="3461244" cy="696007"/>
          </a:xfrm>
        </p:grpSpPr>
        <p:sp>
          <p:nvSpPr>
            <p:cNvPr id="6" name="Right Arrow 5"/>
            <p:cNvSpPr/>
            <p:nvPr/>
          </p:nvSpPr>
          <p:spPr>
            <a:xfrm rot="19382925">
              <a:off x="1416606" y="3008725"/>
              <a:ext cx="1265219" cy="226276"/>
            </a:xfrm>
            <a:prstGeom prst="rightArrow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ight Arrow 13"/>
            <p:cNvSpPr/>
            <p:nvPr/>
          </p:nvSpPr>
          <p:spPr>
            <a:xfrm rot="17457723">
              <a:off x="2406656" y="3019912"/>
              <a:ext cx="696007" cy="232734"/>
            </a:xfrm>
            <a:prstGeom prst="rightArrow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ight Arrow 14"/>
            <p:cNvSpPr/>
            <p:nvPr/>
          </p:nvSpPr>
          <p:spPr>
            <a:xfrm rot="4142277" flipH="1">
              <a:off x="3216427" y="2970288"/>
              <a:ext cx="604684" cy="288601"/>
            </a:xfrm>
            <a:prstGeom prst="rightArrow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ight Arrow 15"/>
            <p:cNvSpPr/>
            <p:nvPr/>
          </p:nvSpPr>
          <p:spPr>
            <a:xfrm rot="2344498" flipH="1">
              <a:off x="3731849" y="2999725"/>
              <a:ext cx="1146001" cy="269408"/>
            </a:xfrm>
            <a:prstGeom prst="rightArrow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539552" y="3259507"/>
            <a:ext cx="5332040" cy="1829817"/>
            <a:chOff x="539552" y="3645024"/>
            <a:chExt cx="5332040" cy="1829817"/>
          </a:xfrm>
        </p:grpSpPr>
        <p:grpSp>
          <p:nvGrpSpPr>
            <p:cNvPr id="17" name="Group 16"/>
            <p:cNvGrpSpPr/>
            <p:nvPr/>
          </p:nvGrpSpPr>
          <p:grpSpPr>
            <a:xfrm>
              <a:off x="539552" y="3645024"/>
              <a:ext cx="5332040" cy="1443608"/>
              <a:chOff x="539552" y="3645024"/>
              <a:chExt cx="5332040" cy="1443608"/>
            </a:xfrm>
          </p:grpSpPr>
          <p:pic>
            <p:nvPicPr>
              <p:cNvPr id="7" name="Picture 2" descr="C:\Users\feldman\AppData\Local\Microsoft\Windows\Temporary Internet Files\Content.IE5\QOEJAD2W\MC900432626[1]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35696" y="3717032"/>
                <a:ext cx="1371600" cy="13716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8" name="Picture 3" descr="C:\Users\feldman\AppData\Local\Microsoft\Windows\Temporary Internet Files\Content.IE5\QOEJAD2W\MC900432625[1].png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28392" y="3645024"/>
                <a:ext cx="1371600" cy="13716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" name="Picture 5" descr="C:\Users\feldman\AppData\Local\Microsoft\Windows\Temporary Internet Files\Content.IE5\835UUJPM\MC900432624[1].png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99992" y="3645024"/>
                <a:ext cx="1371600" cy="13716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2" name="Picture 7" descr="C:\Users\feldman\AppData\Local\Microsoft\Windows\Temporary Internet Files\Content.IE5\RS8LGVMB\MC900432621[1].png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39552" y="3713584"/>
                <a:ext cx="1371600" cy="13716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19" name="TextBox 18"/>
            <p:cNvSpPr txBox="1"/>
            <p:nvPr/>
          </p:nvSpPr>
          <p:spPr>
            <a:xfrm>
              <a:off x="2784320" y="5013176"/>
              <a:ext cx="106760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Players</a:t>
              </a:r>
            </a:p>
          </p:txBody>
        </p:sp>
      </p:grpSp>
      <p:sp>
        <p:nvSpPr>
          <p:cNvPr id="22" name="32-Point Star 21"/>
          <p:cNvSpPr/>
          <p:nvPr/>
        </p:nvSpPr>
        <p:spPr>
          <a:xfrm>
            <a:off x="5724128" y="3140968"/>
            <a:ext cx="3096344" cy="1774723"/>
          </a:xfrm>
          <a:prstGeom prst="star32">
            <a:avLst>
              <a:gd name="adj" fmla="val 42293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Should make a global decision</a:t>
            </a:r>
            <a:endParaRPr lang="en-US" sz="2400" dirty="0"/>
          </a:p>
        </p:txBody>
      </p:sp>
      <p:sp>
        <p:nvSpPr>
          <p:cNvPr id="23" name="Right Arrow 22"/>
          <p:cNvSpPr/>
          <p:nvPr/>
        </p:nvSpPr>
        <p:spPr>
          <a:xfrm>
            <a:off x="4122358" y="1969295"/>
            <a:ext cx="1749234" cy="576064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32-Point Star 25"/>
          <p:cNvSpPr/>
          <p:nvPr/>
        </p:nvSpPr>
        <p:spPr>
          <a:xfrm>
            <a:off x="6012160" y="1593521"/>
            <a:ext cx="2592288" cy="1331423"/>
          </a:xfrm>
          <a:prstGeom prst="star32">
            <a:avLst>
              <a:gd name="adj" fmla="val 42293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Decision</a:t>
            </a:r>
            <a:endParaRPr lang="en-US" sz="2400" dirty="0"/>
          </a:p>
        </p:txBody>
      </p:sp>
      <p:sp>
        <p:nvSpPr>
          <p:cNvPr id="28" name="Rounded Rectangle 27"/>
          <p:cNvSpPr/>
          <p:nvPr/>
        </p:nvSpPr>
        <p:spPr>
          <a:xfrm>
            <a:off x="2987824" y="5445224"/>
            <a:ext cx="2634623" cy="648072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Requirements</a:t>
            </a:r>
            <a:endParaRPr lang="en-US" sz="2400" dirty="0"/>
          </a:p>
        </p:txBody>
      </p:sp>
      <p:sp>
        <p:nvSpPr>
          <p:cNvPr id="29" name="Right Arrow 28"/>
          <p:cNvSpPr/>
          <p:nvPr/>
        </p:nvSpPr>
        <p:spPr>
          <a:xfrm>
            <a:off x="5724128" y="5517232"/>
            <a:ext cx="576064" cy="432048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ounded Rectangle 29"/>
          <p:cNvSpPr/>
          <p:nvPr/>
        </p:nvSpPr>
        <p:spPr>
          <a:xfrm>
            <a:off x="6372200" y="5229200"/>
            <a:ext cx="2376264" cy="115212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(Approximately) optimizes a global objective</a:t>
            </a:r>
            <a:endParaRPr lang="en-US" sz="2400" dirty="0"/>
          </a:p>
        </p:txBody>
      </p:sp>
      <p:sp>
        <p:nvSpPr>
          <p:cNvPr id="32" name="Right Arrow 31"/>
          <p:cNvSpPr/>
          <p:nvPr/>
        </p:nvSpPr>
        <p:spPr>
          <a:xfrm flipH="1">
            <a:off x="2339752" y="5517232"/>
            <a:ext cx="576064" cy="432048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ounded Rectangle 32"/>
          <p:cNvSpPr/>
          <p:nvPr/>
        </p:nvSpPr>
        <p:spPr>
          <a:xfrm>
            <a:off x="323528" y="5373216"/>
            <a:ext cx="1944216" cy="79208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Incentive compatible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47967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6" grpId="0" animBg="1"/>
      <p:bldP spid="28" grpId="0" animBg="1"/>
      <p:bldP spid="29" grpId="0" animBg="1"/>
      <p:bldP spid="30" grpId="0" animBg="1"/>
      <p:bldP spid="32" grpId="0" animBg="1"/>
      <p:bldP spid="3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Introducing Strategic Mediators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5" name="Picture 4" descr="C:\Users\feldman\AppData\Local\Microsoft\Windows\Temporary Internet Files\Content.IE5\PE6KK9VM\MC900432622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5218096"/>
            <a:ext cx="792088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C:\Users\feldman\AppData\Local\Microsoft\Windows\Temporary Internet Files\Content.IE5\8T9UQRIY\MC900432623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3804" y="5229200"/>
            <a:ext cx="792088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feldman\AppData\Local\Microsoft\Windows\Temporary Internet Files\Content.IE5\QOEJAD2W\MC900431576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1571601"/>
            <a:ext cx="1296144" cy="1304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539552" y="1993160"/>
            <a:ext cx="16385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Mechanism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557146" y="3216946"/>
            <a:ext cx="5816667" cy="932134"/>
            <a:chOff x="557146" y="3216946"/>
            <a:chExt cx="5816667" cy="932134"/>
          </a:xfrm>
        </p:grpSpPr>
        <p:pic>
          <p:nvPicPr>
            <p:cNvPr id="3074" name="Picture 2" descr="C:\Users\feldman\AppData\Local\Microsoft\Windows\Temporary Internet Files\Content.IE5\4MOSXU53\MC900332614[1].wmf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43808" y="3218678"/>
              <a:ext cx="937717" cy="9304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2" descr="C:\Users\feldman\AppData\Local\Microsoft\Windows\Temporary Internet Files\Content.IE5\4MOSXU53\MC900332614[1].wmf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36096" y="3216946"/>
              <a:ext cx="937717" cy="9304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TextBox 11"/>
            <p:cNvSpPr txBox="1"/>
            <p:nvPr/>
          </p:nvSpPr>
          <p:spPr>
            <a:xfrm>
              <a:off x="557146" y="3504978"/>
              <a:ext cx="146232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Mediators</a:t>
              </a: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589397" y="5343599"/>
            <a:ext cx="1067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Players</a:t>
            </a:r>
          </a:p>
        </p:txBody>
      </p:sp>
      <p:pic>
        <p:nvPicPr>
          <p:cNvPr id="17" name="Picture 2" descr="C:\Users\feldman\AppData\Local\Microsoft\Windows\Temporary Internet Files\Content.IE5\QOEJAD2W\MC900432626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7428" y="5229200"/>
            <a:ext cx="792088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3" descr="C:\Users\feldman\AppData\Local\Microsoft\Windows\Temporary Internet Files\Content.IE5\QOEJAD2W\MC900432625[1]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4695" y="5218096"/>
            <a:ext cx="792088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5" descr="C:\Users\feldman\AppData\Local\Microsoft\Windows\Temporary Internet Files\Content.IE5\835UUJPM\MC900432624[1]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5233917"/>
            <a:ext cx="792088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7" descr="C:\Users\feldman\AppData\Local\Microsoft\Windows\Temporary Internet Files\Content.IE5\RS8LGVMB\MC900432621[1]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5229200"/>
            <a:ext cx="792088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7" name="Group 26"/>
          <p:cNvGrpSpPr/>
          <p:nvPr/>
        </p:nvGrpSpPr>
        <p:grpSpPr>
          <a:xfrm>
            <a:off x="2362038" y="4920477"/>
            <a:ext cx="4427401" cy="288032"/>
            <a:chOff x="2362038" y="4920477"/>
            <a:chExt cx="4427401" cy="288032"/>
          </a:xfrm>
        </p:grpSpPr>
        <p:sp>
          <p:nvSpPr>
            <p:cNvPr id="10" name="Left Brace 9"/>
            <p:cNvSpPr/>
            <p:nvPr/>
          </p:nvSpPr>
          <p:spPr>
            <a:xfrm rot="5400000">
              <a:off x="3146722" y="4135793"/>
              <a:ext cx="288032" cy="1857399"/>
            </a:xfrm>
            <a:prstGeom prst="leftBrac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Left Brace 22"/>
            <p:cNvSpPr/>
            <p:nvPr/>
          </p:nvSpPr>
          <p:spPr>
            <a:xfrm rot="5400000">
              <a:off x="5716724" y="4135793"/>
              <a:ext cx="288032" cy="1857399"/>
            </a:xfrm>
            <a:prstGeom prst="leftBrac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3059832" y="4221088"/>
            <a:ext cx="3002050" cy="612068"/>
            <a:chOff x="3059832" y="4221088"/>
            <a:chExt cx="3002050" cy="612068"/>
          </a:xfrm>
        </p:grpSpPr>
        <p:sp>
          <p:nvSpPr>
            <p:cNvPr id="21" name="Right Arrow 20"/>
            <p:cNvSpPr/>
            <p:nvPr/>
          </p:nvSpPr>
          <p:spPr>
            <a:xfrm rot="16200000">
              <a:off x="2969822" y="4311098"/>
              <a:ext cx="612068" cy="432048"/>
            </a:xfrm>
            <a:prstGeom prst="rightArrow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ight Arrow 23"/>
            <p:cNvSpPr/>
            <p:nvPr/>
          </p:nvSpPr>
          <p:spPr>
            <a:xfrm rot="16200000">
              <a:off x="5539824" y="4311098"/>
              <a:ext cx="612068" cy="432048"/>
            </a:xfrm>
            <a:prstGeom prst="rightArrow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3563947" y="2677061"/>
            <a:ext cx="2016224" cy="612068"/>
            <a:chOff x="3563947" y="2677061"/>
            <a:chExt cx="2016224" cy="612068"/>
          </a:xfrm>
        </p:grpSpPr>
        <p:sp>
          <p:nvSpPr>
            <p:cNvPr id="25" name="Right Arrow 24"/>
            <p:cNvSpPr/>
            <p:nvPr/>
          </p:nvSpPr>
          <p:spPr>
            <a:xfrm rot="18523447">
              <a:off x="3473937" y="2767071"/>
              <a:ext cx="612068" cy="432048"/>
            </a:xfrm>
            <a:prstGeom prst="rightArrow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ight Arrow 25"/>
            <p:cNvSpPr/>
            <p:nvPr/>
          </p:nvSpPr>
          <p:spPr>
            <a:xfrm rot="3076553" flipH="1">
              <a:off x="5058113" y="2767071"/>
              <a:ext cx="612068" cy="432048"/>
            </a:xfrm>
            <a:prstGeom prst="rightArrow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7020272" y="5085184"/>
            <a:ext cx="15841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Personal welfare</a:t>
            </a:r>
            <a:endParaRPr lang="en-US" sz="2400" dirty="0"/>
          </a:p>
        </p:txBody>
      </p:sp>
      <p:sp>
        <p:nvSpPr>
          <p:cNvPr id="31" name="TextBox 30"/>
          <p:cNvSpPr txBox="1"/>
          <p:nvPr/>
        </p:nvSpPr>
        <p:spPr>
          <a:xfrm>
            <a:off x="6461880" y="1311151"/>
            <a:ext cx="25026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 smtClean="0"/>
              <a:t>Optimization Goal</a:t>
            </a:r>
            <a:endParaRPr lang="en-US" sz="2400" b="1" u="sng" dirty="0"/>
          </a:p>
        </p:txBody>
      </p:sp>
      <p:sp>
        <p:nvSpPr>
          <p:cNvPr id="33" name="TextBox 32"/>
          <p:cNvSpPr txBox="1"/>
          <p:nvPr/>
        </p:nvSpPr>
        <p:spPr>
          <a:xfrm>
            <a:off x="7020272" y="1805915"/>
            <a:ext cx="15841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Global welfare</a:t>
            </a:r>
            <a:endParaRPr lang="en-US" sz="2400" dirty="0"/>
          </a:p>
        </p:txBody>
      </p:sp>
      <p:sp>
        <p:nvSpPr>
          <p:cNvPr id="34" name="TextBox 33"/>
          <p:cNvSpPr txBox="1"/>
          <p:nvPr/>
        </p:nvSpPr>
        <p:spPr>
          <a:xfrm>
            <a:off x="7020272" y="3284984"/>
            <a:ext cx="15841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Welfare of his players</a:t>
            </a:r>
            <a:endParaRPr lang="en-US" sz="2400" dirty="0"/>
          </a:p>
        </p:txBody>
      </p:sp>
      <p:sp>
        <p:nvSpPr>
          <p:cNvPr id="32" name="Cloud Callout 31"/>
          <p:cNvSpPr/>
          <p:nvPr/>
        </p:nvSpPr>
        <p:spPr>
          <a:xfrm>
            <a:off x="3851920" y="3068960"/>
            <a:ext cx="4896543" cy="2592288"/>
          </a:xfrm>
          <a:prstGeom prst="cloudCallout">
            <a:avLst>
              <a:gd name="adj1" fmla="val -55342"/>
              <a:gd name="adj2" fmla="val -37393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In a federal country, the elected representative of a state represents the global interests of the state’s population.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63242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3" grpId="0"/>
      <p:bldP spid="34" grpId="0"/>
      <p:bldP spid="3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Facility Location on a Line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4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611560" y="6237312"/>
            <a:ext cx="734481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971600" y="6093296"/>
            <a:ext cx="288032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907704" y="6093296"/>
            <a:ext cx="288032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211960" y="6093296"/>
            <a:ext cx="288032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364088" y="6093296"/>
            <a:ext cx="288032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444208" y="6093296"/>
            <a:ext cx="288032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980927"/>
          </a:xfrm>
        </p:spPr>
        <p:txBody>
          <a:bodyPr>
            <a:normAutofit fontScale="85000" lnSpcReduction="20000"/>
          </a:bodyPr>
          <a:lstStyle/>
          <a:p>
            <a:r>
              <a:rPr lang="en-US" i="1" dirty="0" smtClean="0"/>
              <a:t>n</a:t>
            </a:r>
            <a:r>
              <a:rPr lang="en-US" dirty="0" smtClean="0"/>
              <a:t> clients are located along a line metric.</a:t>
            </a:r>
          </a:p>
          <a:p>
            <a:r>
              <a:rPr lang="en-US" dirty="0" smtClean="0"/>
              <a:t>A facility should be placed on the line.</a:t>
            </a:r>
          </a:p>
          <a:p>
            <a:r>
              <a:rPr lang="en-US" dirty="0" smtClean="0"/>
              <a:t>The cost of client is its distance from the facility.</a:t>
            </a:r>
          </a:p>
          <a:p>
            <a:r>
              <a:rPr lang="en-US" dirty="0" smtClean="0"/>
              <a:t>The social cost is the total costs of all clients.</a:t>
            </a:r>
          </a:p>
          <a:p>
            <a:r>
              <a:rPr lang="en-US" dirty="0" smtClean="0"/>
              <a:t>The optimal facility location is the median.</a:t>
            </a:r>
          </a:p>
          <a:p>
            <a:r>
              <a:rPr lang="en-US" dirty="0" smtClean="0"/>
              <a:t>The median mechanism makes being truthful a dominant strategy. [</a:t>
            </a:r>
            <a:r>
              <a:rPr lang="en-US" dirty="0"/>
              <a:t>Moulin 1980</a:t>
            </a:r>
            <a:r>
              <a:rPr lang="en-US" dirty="0" smtClean="0"/>
              <a:t>]</a:t>
            </a:r>
            <a:endParaRPr lang="en-US" dirty="0"/>
          </a:p>
        </p:txBody>
      </p:sp>
      <p:pic>
        <p:nvPicPr>
          <p:cNvPr id="4098" name="Picture 2" descr="C:\Users\feldman\AppData\Local\Microsoft\Windows\Temporary Internet Files\Content.IE5\4MOSXU53\MC90008931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5762419"/>
            <a:ext cx="742411" cy="572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7" name="Straight Connector 16"/>
          <p:cNvCxnSpPr>
            <a:endCxn id="4098" idx="3"/>
          </p:cNvCxnSpPr>
          <p:nvPr/>
        </p:nvCxnSpPr>
        <p:spPr>
          <a:xfrm flipH="1">
            <a:off x="3657600" y="5949280"/>
            <a:ext cx="1850504" cy="15585"/>
          </a:xfrm>
          <a:prstGeom prst="line">
            <a:avLst/>
          </a:prstGeom>
          <a:ln w="3810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755576" y="4479503"/>
            <a:ext cx="14557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/>
              <a:t>Summary:</a:t>
            </a:r>
            <a:endParaRPr lang="en-US" sz="2400" u="sng" dirty="0"/>
          </a:p>
        </p:txBody>
      </p:sp>
      <p:grpSp>
        <p:nvGrpSpPr>
          <p:cNvPr id="24" name="Group 23"/>
          <p:cNvGrpSpPr/>
          <p:nvPr/>
        </p:nvGrpSpPr>
        <p:grpSpPr>
          <a:xfrm>
            <a:off x="899592" y="4869160"/>
            <a:ext cx="2304256" cy="769441"/>
            <a:chOff x="2267744" y="4891807"/>
            <a:chExt cx="2304256" cy="769441"/>
          </a:xfrm>
        </p:grpSpPr>
        <p:sp>
          <p:nvSpPr>
            <p:cNvPr id="18" name="TextBox 17"/>
            <p:cNvSpPr txBox="1"/>
            <p:nvPr/>
          </p:nvSpPr>
          <p:spPr>
            <a:xfrm>
              <a:off x="2267744" y="5013176"/>
              <a:ext cx="191988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1-competitive</a:t>
              </a:r>
              <a:endParaRPr lang="en-US" sz="24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062178" y="4891807"/>
              <a:ext cx="50982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 smtClean="0">
                  <a:solidFill>
                    <a:srgbClr val="00FF00"/>
                  </a:solidFill>
                  <a:sym typeface="Wingdings"/>
                </a:rPr>
                <a:t></a:t>
              </a:r>
              <a:endParaRPr lang="en-US" sz="4400" dirty="0">
                <a:solidFill>
                  <a:srgbClr val="00FF00"/>
                </a:solidFill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3131840" y="4797152"/>
            <a:ext cx="3576069" cy="830997"/>
            <a:chOff x="4211960" y="4830251"/>
            <a:chExt cx="3576069" cy="830997"/>
          </a:xfrm>
        </p:grpSpPr>
        <p:sp>
          <p:nvSpPr>
            <p:cNvPr id="21" name="TextBox 20"/>
            <p:cNvSpPr txBox="1"/>
            <p:nvPr/>
          </p:nvSpPr>
          <p:spPr>
            <a:xfrm>
              <a:off x="4211960" y="4830251"/>
              <a:ext cx="357606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strong incentive compatibility concept</a:t>
              </a:r>
              <a:endParaRPr lang="en-US" sz="24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7236296" y="4869160"/>
              <a:ext cx="50982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 smtClean="0">
                  <a:solidFill>
                    <a:srgbClr val="00FF00"/>
                  </a:solidFill>
                  <a:sym typeface="Wingdings"/>
                </a:rPr>
                <a:t></a:t>
              </a:r>
              <a:endParaRPr lang="en-US" sz="4400" dirty="0">
                <a:solidFill>
                  <a:srgbClr val="00FF00"/>
                </a:solidFill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7092280" y="4077072"/>
            <a:ext cx="1368152" cy="2215991"/>
            <a:chOff x="7092280" y="4077072"/>
            <a:chExt cx="1368152" cy="2215991"/>
          </a:xfrm>
        </p:grpSpPr>
        <p:pic>
          <p:nvPicPr>
            <p:cNvPr id="4099" name="Picture 3" descr="C:\Users\feldman\AppData\Local\Microsoft\Windows\Temporary Internet Files\Content.IE5\OGF0BETR\MC900054870[1].wm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04304" y="4797152"/>
              <a:ext cx="1356128" cy="8596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6" name="TextBox 25"/>
            <p:cNvSpPr txBox="1"/>
            <p:nvPr/>
          </p:nvSpPr>
          <p:spPr>
            <a:xfrm>
              <a:off x="7092280" y="4077072"/>
              <a:ext cx="1308371" cy="221599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3800" dirty="0" smtClean="0">
                  <a:solidFill>
                    <a:srgbClr val="FF0000"/>
                  </a:solidFill>
                  <a:sym typeface="Wingdings"/>
                </a:rPr>
                <a:t></a:t>
              </a:r>
              <a:endParaRPr lang="en-US" sz="13800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15859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1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2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4.44444E-6 L 0.11546 -0.00023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764" y="-23"/>
                                    </p:animMotion>
                                  </p:childTnLst>
                                </p:cTn>
                              </p:par>
                              <p:par>
                                <p:cTn id="62" presetID="19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3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animClr clrSpc="rgb" dir="cw">
                                      <p:cBhvr>
                                        <p:cTn id="64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65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2" grpId="1" animBg="1"/>
      <p:bldP spid="12" grpId="2" animBg="1"/>
      <p:bldP spid="13" grpId="0" animBg="1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Strategic Mediators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5</a:t>
            </a:fld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611560" y="6237312"/>
            <a:ext cx="5400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755576" y="6093296"/>
            <a:ext cx="288032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691680" y="6093296"/>
            <a:ext cx="288032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131840" y="6093296"/>
            <a:ext cx="288032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83968" y="6093296"/>
            <a:ext cx="288032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364088" y="6093296"/>
            <a:ext cx="288032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2" descr="C:\Users\feldman\AppData\Local\Microsoft\Windows\Temporary Internet Files\Content.IE5\QOEJAD2W\MC900431576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484784"/>
            <a:ext cx="1296144" cy="1304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5" name="Group 44"/>
          <p:cNvGrpSpPr/>
          <p:nvPr/>
        </p:nvGrpSpPr>
        <p:grpSpPr>
          <a:xfrm>
            <a:off x="1547664" y="3717032"/>
            <a:ext cx="2952328" cy="930402"/>
            <a:chOff x="1547664" y="3717032"/>
            <a:chExt cx="2952328" cy="930402"/>
          </a:xfrm>
        </p:grpSpPr>
        <p:pic>
          <p:nvPicPr>
            <p:cNvPr id="14" name="Picture 2" descr="C:\Users\feldman\AppData\Local\Microsoft\Windows\Temporary Internet Files\Content.IE5\4MOSXU53\MC900332614[1].wm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47664" y="3717032"/>
              <a:ext cx="937717" cy="9304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7" name="Picture 2" descr="C:\Users\feldman\AppData\Local\Microsoft\Windows\Temporary Internet Files\Content.IE5\4MOSXU53\MC900332614[1].wm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62275" y="3717032"/>
              <a:ext cx="937717" cy="9304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4" name="Group 43"/>
          <p:cNvGrpSpPr/>
          <p:nvPr/>
        </p:nvGrpSpPr>
        <p:grpSpPr>
          <a:xfrm>
            <a:off x="1001427" y="4724400"/>
            <a:ext cx="4404842" cy="1411077"/>
            <a:chOff x="1001427" y="4724400"/>
            <a:chExt cx="4404842" cy="1411077"/>
          </a:xfrm>
        </p:grpSpPr>
        <p:cxnSp>
          <p:nvCxnSpPr>
            <p:cNvPr id="16" name="Straight Arrow Connector 15"/>
            <p:cNvCxnSpPr>
              <a:stCxn id="6" idx="7"/>
            </p:cNvCxnSpPr>
            <p:nvPr/>
          </p:nvCxnSpPr>
          <p:spPr>
            <a:xfrm flipV="1">
              <a:off x="1001427" y="4725144"/>
              <a:ext cx="618245" cy="1410333"/>
            </a:xfrm>
            <a:prstGeom prst="straightConnector1">
              <a:avLst/>
            </a:prstGeom>
            <a:ln w="57150">
              <a:solidFill>
                <a:schemeClr val="accent6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8" idx="1"/>
            </p:cNvCxnSpPr>
            <p:nvPr/>
          </p:nvCxnSpPr>
          <p:spPr>
            <a:xfrm flipH="1" flipV="1">
              <a:off x="2379762" y="4725144"/>
              <a:ext cx="794259" cy="1410333"/>
            </a:xfrm>
            <a:prstGeom prst="straightConnector1">
              <a:avLst/>
            </a:prstGeom>
            <a:ln w="57150">
              <a:solidFill>
                <a:schemeClr val="accent6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7" idx="7"/>
            </p:cNvCxnSpPr>
            <p:nvPr/>
          </p:nvCxnSpPr>
          <p:spPr>
            <a:xfrm flipV="1">
              <a:off x="1937531" y="4724400"/>
              <a:ext cx="1586719" cy="1411077"/>
            </a:xfrm>
            <a:prstGeom prst="straightConnector1">
              <a:avLst/>
            </a:prstGeom>
            <a:ln w="57150">
              <a:solidFill>
                <a:schemeClr val="accent6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>
              <a:stCxn id="9" idx="0"/>
            </p:cNvCxnSpPr>
            <p:nvPr/>
          </p:nvCxnSpPr>
          <p:spPr>
            <a:xfrm flipH="1" flipV="1">
              <a:off x="4071329" y="4725144"/>
              <a:ext cx="356655" cy="1368152"/>
            </a:xfrm>
            <a:prstGeom prst="straightConnector1">
              <a:avLst/>
            </a:prstGeom>
            <a:ln w="57150">
              <a:solidFill>
                <a:schemeClr val="accent6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>
              <a:stCxn id="10" idx="1"/>
            </p:cNvCxnSpPr>
            <p:nvPr/>
          </p:nvCxnSpPr>
          <p:spPr>
            <a:xfrm flipH="1" flipV="1">
              <a:off x="4427984" y="4725144"/>
              <a:ext cx="978285" cy="1410333"/>
            </a:xfrm>
            <a:prstGeom prst="straightConnector1">
              <a:avLst/>
            </a:prstGeom>
            <a:ln w="57150">
              <a:solidFill>
                <a:schemeClr val="accent6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Group 45"/>
          <p:cNvGrpSpPr/>
          <p:nvPr/>
        </p:nvGrpSpPr>
        <p:grpSpPr>
          <a:xfrm>
            <a:off x="2176258" y="2564904"/>
            <a:ext cx="1603654" cy="1296144"/>
            <a:chOff x="2176258" y="2564904"/>
            <a:chExt cx="1603654" cy="1296144"/>
          </a:xfrm>
        </p:grpSpPr>
        <p:cxnSp>
          <p:nvCxnSpPr>
            <p:cNvPr id="38" name="Straight Arrow Connector 37"/>
            <p:cNvCxnSpPr/>
            <p:nvPr/>
          </p:nvCxnSpPr>
          <p:spPr>
            <a:xfrm flipV="1">
              <a:off x="2176258" y="2564904"/>
              <a:ext cx="451526" cy="1050294"/>
            </a:xfrm>
            <a:prstGeom prst="straightConnector1">
              <a:avLst/>
            </a:prstGeom>
            <a:ln w="57150">
              <a:solidFill>
                <a:schemeClr val="accent6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/>
            <p:nvPr/>
          </p:nvCxnSpPr>
          <p:spPr>
            <a:xfrm flipH="1" flipV="1">
              <a:off x="3203848" y="2564904"/>
              <a:ext cx="576064" cy="1296144"/>
            </a:xfrm>
            <a:prstGeom prst="straightConnector1">
              <a:avLst/>
            </a:prstGeom>
            <a:ln w="57150">
              <a:solidFill>
                <a:schemeClr val="accent6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TextBox 46"/>
          <p:cNvSpPr txBox="1"/>
          <p:nvPr/>
        </p:nvSpPr>
        <p:spPr>
          <a:xfrm>
            <a:off x="611560" y="5733256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/>
              <a:t>A</a:t>
            </a:r>
            <a:endParaRPr lang="en-US" sz="2400" b="1" i="1" dirty="0"/>
          </a:p>
        </p:txBody>
      </p:sp>
      <p:sp>
        <p:nvSpPr>
          <p:cNvPr id="50" name="TextBox 49"/>
          <p:cNvSpPr txBox="1"/>
          <p:nvPr/>
        </p:nvSpPr>
        <p:spPr>
          <a:xfrm>
            <a:off x="1475656" y="5733256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/>
              <a:t>B</a:t>
            </a:r>
            <a:endParaRPr lang="en-US" sz="2400" b="1" i="1" dirty="0"/>
          </a:p>
        </p:txBody>
      </p:sp>
      <p:sp>
        <p:nvSpPr>
          <p:cNvPr id="51" name="TextBox 50"/>
          <p:cNvSpPr txBox="1"/>
          <p:nvPr/>
        </p:nvSpPr>
        <p:spPr>
          <a:xfrm>
            <a:off x="3275856" y="5733256"/>
            <a:ext cx="344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/>
              <a:t>C</a:t>
            </a:r>
            <a:endParaRPr lang="en-US" sz="2400" b="1" i="1" dirty="0"/>
          </a:p>
        </p:txBody>
      </p:sp>
      <p:sp>
        <p:nvSpPr>
          <p:cNvPr id="52" name="TextBox 51"/>
          <p:cNvSpPr txBox="1"/>
          <p:nvPr/>
        </p:nvSpPr>
        <p:spPr>
          <a:xfrm>
            <a:off x="4427984" y="5733256"/>
            <a:ext cx="3786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/>
              <a:t>D</a:t>
            </a:r>
            <a:endParaRPr lang="en-US" sz="2400" b="1" i="1" dirty="0"/>
          </a:p>
        </p:txBody>
      </p:sp>
      <p:sp>
        <p:nvSpPr>
          <p:cNvPr id="53" name="TextBox 52"/>
          <p:cNvSpPr txBox="1"/>
          <p:nvPr/>
        </p:nvSpPr>
        <p:spPr>
          <a:xfrm>
            <a:off x="5436096" y="5733256"/>
            <a:ext cx="335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/>
              <a:t>E</a:t>
            </a:r>
            <a:endParaRPr lang="en-US" sz="2400" b="1" i="1" dirty="0"/>
          </a:p>
        </p:txBody>
      </p:sp>
      <p:grpSp>
        <p:nvGrpSpPr>
          <p:cNvPr id="55" name="Group 54"/>
          <p:cNvGrpSpPr/>
          <p:nvPr/>
        </p:nvGrpSpPr>
        <p:grpSpPr>
          <a:xfrm>
            <a:off x="4917126" y="4542219"/>
            <a:ext cx="1538394" cy="830997"/>
            <a:chOff x="4917126" y="4542219"/>
            <a:chExt cx="1538394" cy="830997"/>
          </a:xfrm>
        </p:grpSpPr>
        <p:cxnSp>
          <p:nvCxnSpPr>
            <p:cNvPr id="49" name="Straight Arrow Connector 48"/>
            <p:cNvCxnSpPr/>
            <p:nvPr/>
          </p:nvCxnSpPr>
          <p:spPr>
            <a:xfrm flipH="1">
              <a:off x="4917126" y="5301208"/>
              <a:ext cx="734994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TextBox 53"/>
            <p:cNvSpPr txBox="1"/>
            <p:nvPr/>
          </p:nvSpPr>
          <p:spPr>
            <a:xfrm>
              <a:off x="5087368" y="4542219"/>
              <a:ext cx="136815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Location of </a:t>
              </a:r>
              <a:r>
                <a:rPr lang="en-US" sz="2400" i="1" dirty="0" smtClean="0"/>
                <a:t>E</a:t>
              </a:r>
              <a:endParaRPr lang="en-US" sz="2400" dirty="0"/>
            </a:p>
          </p:txBody>
        </p:sp>
      </p:grpSp>
      <p:cxnSp>
        <p:nvCxnSpPr>
          <p:cNvPr id="57" name="Straight Arrow Connector 56"/>
          <p:cNvCxnSpPr/>
          <p:nvPr/>
        </p:nvCxnSpPr>
        <p:spPr>
          <a:xfrm flipH="1">
            <a:off x="3737731" y="3387190"/>
            <a:ext cx="734994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4529819" y="3060249"/>
            <a:ext cx="3786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?</a:t>
            </a:r>
            <a:endParaRPr lang="en-US" sz="3200" dirty="0"/>
          </a:p>
        </p:txBody>
      </p:sp>
      <p:sp>
        <p:nvSpPr>
          <p:cNvPr id="56" name="TextBox 55"/>
          <p:cNvSpPr txBox="1"/>
          <p:nvPr/>
        </p:nvSpPr>
        <p:spPr>
          <a:xfrm>
            <a:off x="4644008" y="1340768"/>
            <a:ext cx="40324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Direct Revelation Mechanism</a:t>
            </a:r>
          </a:p>
          <a:p>
            <a:r>
              <a:rPr lang="en-US" sz="2400" dirty="0" smtClean="0"/>
              <a:t>Each mediator reports the locations of all its clients.</a:t>
            </a:r>
            <a:endParaRPr lang="en-US" sz="2400" dirty="0"/>
          </a:p>
        </p:txBody>
      </p:sp>
      <p:sp>
        <p:nvSpPr>
          <p:cNvPr id="62" name="TextBox 61"/>
          <p:cNvSpPr txBox="1"/>
          <p:nvPr/>
        </p:nvSpPr>
        <p:spPr>
          <a:xfrm>
            <a:off x="3809738" y="2628201"/>
            <a:ext cx="16983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Locations of B, D and </a:t>
            </a:r>
            <a:r>
              <a:rPr lang="en-US" sz="2400" i="1" dirty="0" smtClean="0"/>
              <a:t>E</a:t>
            </a:r>
            <a:endParaRPr lang="en-US" sz="2400" dirty="0"/>
          </a:p>
        </p:txBody>
      </p:sp>
      <p:sp>
        <p:nvSpPr>
          <p:cNvPr id="63" name="TextBox 62"/>
          <p:cNvSpPr txBox="1"/>
          <p:nvPr/>
        </p:nvSpPr>
        <p:spPr>
          <a:xfrm>
            <a:off x="5652120" y="2752471"/>
            <a:ext cx="40324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Next Objective</a:t>
            </a:r>
          </a:p>
          <a:p>
            <a:r>
              <a:rPr lang="en-US" sz="2400" dirty="0" smtClean="0"/>
              <a:t>Choosing an incentive compatibility concept</a:t>
            </a:r>
          </a:p>
        </p:txBody>
      </p:sp>
    </p:spTree>
    <p:extLst>
      <p:ext uri="{BB962C8B-B14F-4D97-AF65-F5344CB8AC3E}">
        <p14:creationId xmlns:p14="http://schemas.microsoft.com/office/powerpoint/2010/main" val="2252189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58" grpId="1"/>
      <p:bldP spid="56" grpId="0"/>
      <p:bldP spid="62" grpId="0"/>
      <p:bldP spid="6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First Attempt – Dominant Strategy Truthful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9712" y="1600200"/>
            <a:ext cx="6707088" cy="45259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The mechanism:</a:t>
            </a:r>
          </a:p>
          <a:p>
            <a:pPr lvl="1"/>
            <a:r>
              <a:rPr lang="en-US" dirty="0" smtClean="0"/>
              <a:t>Must </a:t>
            </a:r>
            <a:r>
              <a:rPr lang="en-US" dirty="0"/>
              <a:t>locate the facility at the location of the client </a:t>
            </a:r>
            <a:r>
              <a:rPr lang="en-US" dirty="0" smtClean="0"/>
              <a:t>to get any finite ratio.</a:t>
            </a:r>
          </a:p>
          <a:p>
            <a:pPr lvl="1"/>
            <a:r>
              <a:rPr lang="en-US" dirty="0" smtClean="0"/>
              <a:t>Must accept the location reported by the mediator, in case everyone is truthful.</a:t>
            </a:r>
          </a:p>
          <a:p>
            <a:r>
              <a:rPr lang="en-US" dirty="0" smtClean="0"/>
              <a:t>If the client lies:</a:t>
            </a:r>
          </a:p>
          <a:p>
            <a:pPr lvl="1"/>
            <a:r>
              <a:rPr lang="en-US" dirty="0" smtClean="0"/>
              <a:t>The mediator must still report the right client location, i.e., he must alter the report of the client.</a:t>
            </a:r>
          </a:p>
          <a:p>
            <a:r>
              <a:rPr lang="en-US" dirty="0" smtClean="0"/>
              <a:t>Follows from the sequential nature of the problem – all entities share their objective.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755576" y="6093296"/>
            <a:ext cx="288032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2" descr="C:\Users\feldman\AppData\Local\Microsoft\Windows\Temporary Internet Files\Content.IE5\4MOSXU53\MC90033261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717032"/>
            <a:ext cx="937717" cy="930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feldman\AppData\Local\Microsoft\Windows\Temporary Internet Files\Content.IE5\QOEJAD2W\MC900431576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84784"/>
            <a:ext cx="1296144" cy="1304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Arrow Connector 7"/>
          <p:cNvCxnSpPr>
            <a:stCxn id="5" idx="0"/>
          </p:cNvCxnSpPr>
          <p:nvPr/>
        </p:nvCxnSpPr>
        <p:spPr>
          <a:xfrm flipV="1">
            <a:off x="899592" y="4647434"/>
            <a:ext cx="0" cy="1445862"/>
          </a:xfrm>
          <a:prstGeom prst="straightConnector1">
            <a:avLst/>
          </a:prstGeom>
          <a:ln w="57150">
            <a:solidFill>
              <a:schemeClr val="accent6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899592" y="2564904"/>
            <a:ext cx="0" cy="1152128"/>
          </a:xfrm>
          <a:prstGeom prst="straightConnector1">
            <a:avLst/>
          </a:prstGeom>
          <a:ln w="57150">
            <a:solidFill>
              <a:schemeClr val="accent6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23528" y="6237312"/>
            <a:ext cx="1944216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1691680" y="6093296"/>
            <a:ext cx="288032" cy="288032"/>
          </a:xfrm>
          <a:prstGeom prst="ellipse">
            <a:avLst/>
          </a:prstGeom>
          <a:noFill/>
          <a:ln w="381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497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Two-Sided 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4967813" cy="475252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u="sng" dirty="0" smtClean="0"/>
              <a:t>Definitions</a:t>
            </a:r>
          </a:p>
          <a:p>
            <a:r>
              <a:rPr lang="en-US" dirty="0" smtClean="0"/>
              <a:t>Agent-Side IC mechanism: It is a dominant strategy for an agent to be truthful assuming its mediator is truthful.</a:t>
            </a:r>
          </a:p>
          <a:p>
            <a:r>
              <a:rPr lang="en-US" dirty="0" smtClean="0"/>
              <a:t>Mediator-Side IC mechanism: It is a dominant strategy for a mediator to be truthful assuming its clients are truthful.</a:t>
            </a:r>
          </a:p>
          <a:p>
            <a:r>
              <a:rPr lang="en-US" dirty="0" smtClean="0"/>
              <a:t>A mechanism is Two-Sided IC if it is Agent-Side IC and Mediator-Side IC.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7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5066317" y="6237312"/>
            <a:ext cx="368214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5292080" y="6093296"/>
            <a:ext cx="288032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940152" y="6093296"/>
            <a:ext cx="288032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732240" y="6093296"/>
            <a:ext cx="288032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452320" y="6093296"/>
            <a:ext cx="288032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8244408" y="6093296"/>
            <a:ext cx="288032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2" descr="C:\Users\feldman\AppData\Local\Microsoft\Windows\Temporary Internet Files\Content.IE5\QOEJAD2W\MC900431576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1484784"/>
            <a:ext cx="1296144" cy="1304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C:\Users\feldman\AppData\Local\Microsoft\Windows\Temporary Internet Files\Content.IE5\4MOSXU53\MC90033261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0675" y="3717032"/>
            <a:ext cx="937717" cy="930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C:\Users\feldman\AppData\Local\Microsoft\Windows\Temporary Internet Files\Content.IE5\4MOSXU53\MC90033261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6651" y="3717032"/>
            <a:ext cx="937717" cy="930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6" name="Group 15"/>
          <p:cNvGrpSpPr/>
          <p:nvPr/>
        </p:nvGrpSpPr>
        <p:grpSpPr>
          <a:xfrm>
            <a:off x="5436096" y="4724400"/>
            <a:ext cx="2850493" cy="1411077"/>
            <a:chOff x="5406269" y="4724400"/>
            <a:chExt cx="2850493" cy="1411077"/>
          </a:xfrm>
        </p:grpSpPr>
        <p:cxnSp>
          <p:nvCxnSpPr>
            <p:cNvPr id="17" name="Straight Arrow Connector 16"/>
            <p:cNvCxnSpPr>
              <a:stCxn id="7" idx="0"/>
            </p:cNvCxnSpPr>
            <p:nvPr/>
          </p:nvCxnSpPr>
          <p:spPr>
            <a:xfrm flipV="1">
              <a:off x="5406269" y="4724401"/>
              <a:ext cx="440784" cy="1368895"/>
            </a:xfrm>
            <a:prstGeom prst="straightConnector1">
              <a:avLst/>
            </a:prstGeom>
            <a:ln w="57150">
              <a:solidFill>
                <a:schemeClr val="accent6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9" idx="1"/>
            </p:cNvCxnSpPr>
            <p:nvPr/>
          </p:nvCxnSpPr>
          <p:spPr>
            <a:xfrm flipH="1" flipV="1">
              <a:off x="6186003" y="4725144"/>
              <a:ext cx="558591" cy="1410333"/>
            </a:xfrm>
            <a:prstGeom prst="straightConnector1">
              <a:avLst/>
            </a:prstGeom>
            <a:ln w="57150">
              <a:solidFill>
                <a:schemeClr val="accent6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8" idx="7"/>
            </p:cNvCxnSpPr>
            <p:nvPr/>
          </p:nvCxnSpPr>
          <p:spPr>
            <a:xfrm flipV="1">
              <a:off x="6156176" y="4725144"/>
              <a:ext cx="978285" cy="1410333"/>
            </a:xfrm>
            <a:prstGeom prst="straightConnector1">
              <a:avLst/>
            </a:prstGeom>
            <a:ln w="57150">
              <a:solidFill>
                <a:schemeClr val="accent6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stCxn id="10" idx="0"/>
            </p:cNvCxnSpPr>
            <p:nvPr/>
          </p:nvCxnSpPr>
          <p:spPr>
            <a:xfrm flipH="1" flipV="1">
              <a:off x="7385682" y="4724400"/>
              <a:ext cx="180827" cy="1368896"/>
            </a:xfrm>
            <a:prstGeom prst="straightConnector1">
              <a:avLst/>
            </a:prstGeom>
            <a:ln w="57150">
              <a:solidFill>
                <a:schemeClr val="accent6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>
              <a:stCxn id="11" idx="1"/>
            </p:cNvCxnSpPr>
            <p:nvPr/>
          </p:nvCxnSpPr>
          <p:spPr>
            <a:xfrm flipH="1" flipV="1">
              <a:off x="7566509" y="4724400"/>
              <a:ext cx="690253" cy="1411077"/>
            </a:xfrm>
            <a:prstGeom prst="straightConnector1">
              <a:avLst/>
            </a:prstGeom>
            <a:ln w="57150">
              <a:solidFill>
                <a:schemeClr val="accent6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6208706" y="2564904"/>
            <a:ext cx="1027590" cy="1296144"/>
            <a:chOff x="2176258" y="2564904"/>
            <a:chExt cx="1027590" cy="1296144"/>
          </a:xfrm>
        </p:grpSpPr>
        <p:cxnSp>
          <p:nvCxnSpPr>
            <p:cNvPr id="23" name="Straight Arrow Connector 22"/>
            <p:cNvCxnSpPr/>
            <p:nvPr/>
          </p:nvCxnSpPr>
          <p:spPr>
            <a:xfrm flipV="1">
              <a:off x="2176258" y="2564904"/>
              <a:ext cx="451526" cy="1050294"/>
            </a:xfrm>
            <a:prstGeom prst="straightConnector1">
              <a:avLst/>
            </a:prstGeom>
            <a:ln w="57150">
              <a:solidFill>
                <a:schemeClr val="accent6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 flipH="1" flipV="1">
              <a:off x="2741973" y="2564904"/>
              <a:ext cx="461875" cy="1296144"/>
            </a:xfrm>
            <a:prstGeom prst="straightConnector1">
              <a:avLst/>
            </a:prstGeom>
            <a:ln w="57150">
              <a:solidFill>
                <a:schemeClr val="accent6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146" name="Picture 2" descr="C:\Users\feldman\AppData\Local\Microsoft\Windows\Temporary Internet Files\Content.IE5\PE6KK9VM\MC900390962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3595" y="3447394"/>
            <a:ext cx="615155" cy="453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Oval 38"/>
          <p:cNvSpPr/>
          <p:nvPr/>
        </p:nvSpPr>
        <p:spPr>
          <a:xfrm>
            <a:off x="6838750" y="3674128"/>
            <a:ext cx="1102712" cy="97330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1" name="Picture 2" descr="C:\Users\feldman\AppData\Local\Microsoft\Windows\Temporary Internet Files\Content.IE5\PE6KK9VM\MC900390962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6488" y="5606865"/>
            <a:ext cx="615155" cy="453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2" descr="C:\Users\feldman\AppData\Local\Microsoft\Windows\Temporary Internet Files\Content.IE5\PE6KK9VM\MC900390962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253" y="5682009"/>
            <a:ext cx="615155" cy="453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2" descr="C:\Users\feldman\AppData\Local\Microsoft\Windows\Temporary Internet Files\Content.IE5\PE6KK9VM\MC900390962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2731" y="5629996"/>
            <a:ext cx="615155" cy="453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Cloud Callout 39"/>
          <p:cNvSpPr/>
          <p:nvPr/>
        </p:nvSpPr>
        <p:spPr>
          <a:xfrm>
            <a:off x="2123728" y="2924944"/>
            <a:ext cx="5505525" cy="2232248"/>
          </a:xfrm>
          <a:prstGeom prst="cloudCallout">
            <a:avLst>
              <a:gd name="adj1" fmla="val -45746"/>
              <a:gd name="adj2" fmla="val 49253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Stronger than requiring truthfulness to be an ex-post Nash equilibrium.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04774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animClr clrSpc="rgb" dir="cw">
                                      <p:cBhvr>
                                        <p:cTn id="36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37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animBg="1"/>
      <p:bldP spid="7" grpId="1" animBg="1"/>
      <p:bldP spid="39" grpId="0" animBg="1"/>
      <p:bldP spid="39" grpId="1" animBg="1"/>
      <p:bldP spid="4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Weighted Median of Medians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36184" y="1700808"/>
            <a:ext cx="4609117" cy="2088232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Calculate the median of the agents of every mediator. Pretend they all are located at this median.</a:t>
            </a:r>
          </a:p>
          <a:p>
            <a:r>
              <a:rPr lang="en-US" dirty="0" smtClean="0"/>
              <a:t>Locate the facility at the median of the resulting set.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066317" y="6237312"/>
            <a:ext cx="368214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5292080" y="6093296"/>
            <a:ext cx="288032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940152" y="6093296"/>
            <a:ext cx="288032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732240" y="6093296"/>
            <a:ext cx="288032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7452320" y="6093296"/>
            <a:ext cx="288032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8244408" y="6093296"/>
            <a:ext cx="288032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2" descr="C:\Users\feldman\AppData\Local\Microsoft\Windows\Temporary Internet Files\Content.IE5\QOEJAD2W\MC900431576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1484784"/>
            <a:ext cx="1296144" cy="1304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C:\Users\feldman\AppData\Local\Microsoft\Windows\Temporary Internet Files\Content.IE5\4MOSXU53\MC90033261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0675" y="3717032"/>
            <a:ext cx="937717" cy="930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C:\Users\feldman\AppData\Local\Microsoft\Windows\Temporary Internet Files\Content.IE5\4MOSXU53\MC90033261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6651" y="3717032"/>
            <a:ext cx="937717" cy="930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0" name="Straight Arrow Connector 19"/>
          <p:cNvCxnSpPr>
            <a:stCxn id="11" idx="0"/>
          </p:cNvCxnSpPr>
          <p:nvPr/>
        </p:nvCxnSpPr>
        <p:spPr>
          <a:xfrm flipV="1">
            <a:off x="5436096" y="4724401"/>
            <a:ext cx="440784" cy="1368895"/>
          </a:xfrm>
          <a:prstGeom prst="straightConnector1">
            <a:avLst/>
          </a:prstGeom>
          <a:ln w="57150">
            <a:solidFill>
              <a:schemeClr val="accent6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3" idx="1"/>
          </p:cNvCxnSpPr>
          <p:nvPr/>
        </p:nvCxnSpPr>
        <p:spPr>
          <a:xfrm flipH="1" flipV="1">
            <a:off x="6215830" y="4725144"/>
            <a:ext cx="558591" cy="1410333"/>
          </a:xfrm>
          <a:prstGeom prst="straightConnector1">
            <a:avLst/>
          </a:prstGeom>
          <a:ln w="57150">
            <a:solidFill>
              <a:schemeClr val="accent6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2" idx="7"/>
          </p:cNvCxnSpPr>
          <p:nvPr/>
        </p:nvCxnSpPr>
        <p:spPr>
          <a:xfrm flipV="1">
            <a:off x="6186003" y="4725144"/>
            <a:ext cx="978285" cy="1410333"/>
          </a:xfrm>
          <a:prstGeom prst="straightConnector1">
            <a:avLst/>
          </a:prstGeom>
          <a:ln w="57150">
            <a:solidFill>
              <a:schemeClr val="accent6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4" idx="0"/>
          </p:cNvCxnSpPr>
          <p:nvPr/>
        </p:nvCxnSpPr>
        <p:spPr>
          <a:xfrm flipH="1" flipV="1">
            <a:off x="7415509" y="4724400"/>
            <a:ext cx="180827" cy="1368896"/>
          </a:xfrm>
          <a:prstGeom prst="straightConnector1">
            <a:avLst/>
          </a:prstGeom>
          <a:ln w="57150">
            <a:solidFill>
              <a:schemeClr val="accent6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5" idx="1"/>
          </p:cNvCxnSpPr>
          <p:nvPr/>
        </p:nvCxnSpPr>
        <p:spPr>
          <a:xfrm flipH="1" flipV="1">
            <a:off x="7596336" y="4724400"/>
            <a:ext cx="690253" cy="1411077"/>
          </a:xfrm>
          <a:prstGeom prst="straightConnector1">
            <a:avLst/>
          </a:prstGeom>
          <a:ln w="57150">
            <a:solidFill>
              <a:schemeClr val="accent6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Group 24"/>
          <p:cNvGrpSpPr/>
          <p:nvPr/>
        </p:nvGrpSpPr>
        <p:grpSpPr>
          <a:xfrm>
            <a:off x="6208706" y="2564904"/>
            <a:ext cx="1027590" cy="1296144"/>
            <a:chOff x="2176258" y="2564904"/>
            <a:chExt cx="1027590" cy="1296144"/>
          </a:xfrm>
        </p:grpSpPr>
        <p:cxnSp>
          <p:nvCxnSpPr>
            <p:cNvPr id="26" name="Straight Arrow Connector 25"/>
            <p:cNvCxnSpPr/>
            <p:nvPr/>
          </p:nvCxnSpPr>
          <p:spPr>
            <a:xfrm flipV="1">
              <a:off x="2176258" y="2564904"/>
              <a:ext cx="451526" cy="1050294"/>
            </a:xfrm>
            <a:prstGeom prst="straightConnector1">
              <a:avLst/>
            </a:prstGeom>
            <a:ln w="57150">
              <a:solidFill>
                <a:schemeClr val="accent6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 flipH="1" flipV="1">
              <a:off x="2741973" y="2564904"/>
              <a:ext cx="461875" cy="1296144"/>
            </a:xfrm>
            <a:prstGeom prst="straightConnector1">
              <a:avLst/>
            </a:prstGeom>
            <a:ln w="57150">
              <a:solidFill>
                <a:schemeClr val="accent6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3" name="Picture 2" descr="C:\Users\feldman\AppData\Local\Microsoft\Windows\Temporary Internet Files\Content.IE5\4MOSXU53\MC900089314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2308" y="5543985"/>
            <a:ext cx="742411" cy="572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508104" y="616530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2</a:t>
            </a:r>
            <a:endParaRPr lang="en-US" sz="2400" dirty="0"/>
          </a:p>
        </p:txBody>
      </p:sp>
      <p:sp>
        <p:nvSpPr>
          <p:cNvPr id="28" name="TextBox 27"/>
          <p:cNvSpPr txBox="1"/>
          <p:nvPr/>
        </p:nvSpPr>
        <p:spPr>
          <a:xfrm>
            <a:off x="7688226" y="616530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3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436184" y="4163596"/>
            <a:ext cx="471188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u="sng" dirty="0"/>
              <a:t>Theorem</a:t>
            </a:r>
          </a:p>
          <a:p>
            <a:r>
              <a:rPr lang="en-US" sz="2400" dirty="0"/>
              <a:t>The above algorithm is Two-Sided IC and </a:t>
            </a:r>
            <a:r>
              <a:rPr lang="en-US" sz="2400" dirty="0" smtClean="0"/>
              <a:t>3-competitive</a:t>
            </a:r>
            <a:r>
              <a:rPr lang="en-US" sz="2400" dirty="0"/>
              <a:t>, which is the best </a:t>
            </a:r>
            <a:r>
              <a:rPr lang="en-US" sz="2400" dirty="0" smtClean="0"/>
              <a:t>possible </a:t>
            </a:r>
            <a:r>
              <a:rPr lang="en-US" sz="2400" dirty="0" err="1" smtClean="0"/>
              <a:t>deterministicly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58093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7.40741E-7 L -0.15747 -7.40741E-7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82" y="0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7.40741E-7 L 0.16545 -7.40741E-7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264" y="0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7.40741E-7 L -0.08663 -7.40741E-7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40" y="0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5" grpId="0" animBg="1"/>
      <p:bldP spid="3" grpId="0"/>
      <p:bldP spid="28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ts val="2600"/>
              </a:lnSpc>
            </a:pPr>
            <a:r>
              <a:rPr lang="en-US" sz="2400" dirty="0"/>
              <a:t>Previous works implies: [</a:t>
            </a:r>
            <a:r>
              <a:rPr lang="en-US" sz="2400" dirty="0" err="1"/>
              <a:t>Procaccia</a:t>
            </a:r>
            <a:r>
              <a:rPr lang="en-US" sz="2400" dirty="0"/>
              <a:t> and Tennenholtz 2013 and </a:t>
            </a:r>
            <a:r>
              <a:rPr lang="en-US" sz="2400" dirty="0" err="1"/>
              <a:t>Dekel</a:t>
            </a:r>
            <a:r>
              <a:rPr lang="en-US" sz="2400" dirty="0"/>
              <a:t> et al. 2010]</a:t>
            </a:r>
          </a:p>
          <a:p>
            <a:pPr lvl="1">
              <a:lnSpc>
                <a:spcPts val="2600"/>
              </a:lnSpc>
            </a:pPr>
            <a:r>
              <a:rPr lang="en-US" sz="2400" dirty="0"/>
              <a:t>3-competitive, which is </a:t>
            </a:r>
            <a:r>
              <a:rPr lang="en-US" sz="2400" dirty="0" smtClean="0"/>
              <a:t>optimal </a:t>
            </a:r>
            <a:r>
              <a:rPr lang="en-US" sz="2400" dirty="0" err="1" smtClean="0"/>
              <a:t>deterministicly</a:t>
            </a:r>
            <a:endParaRPr lang="en-US" sz="2400" dirty="0"/>
          </a:p>
          <a:p>
            <a:pPr lvl="1">
              <a:lnSpc>
                <a:spcPts val="2600"/>
              </a:lnSpc>
            </a:pPr>
            <a:r>
              <a:rPr lang="en-US" sz="2400" dirty="0"/>
              <a:t>Mediator-Side IC</a:t>
            </a:r>
          </a:p>
          <a:p>
            <a:pPr>
              <a:lnSpc>
                <a:spcPts val="2600"/>
              </a:lnSpc>
            </a:pPr>
            <a:r>
              <a:rPr lang="en-US" sz="2400" dirty="0" smtClean="0"/>
              <a:t>What can an agent achieve by lying?</a:t>
            </a:r>
          </a:p>
          <a:p>
            <a:pPr lvl="1">
              <a:lnSpc>
                <a:spcPts val="2600"/>
              </a:lnSpc>
            </a:pPr>
            <a:r>
              <a:rPr lang="en-US" sz="2400" dirty="0" smtClean="0"/>
              <a:t>At most, it has the power to push the median away.</a:t>
            </a:r>
          </a:p>
          <a:p>
            <a:pPr>
              <a:lnSpc>
                <a:spcPts val="2600"/>
              </a:lnSpc>
            </a:pPr>
            <a:r>
              <a:rPr lang="en-US" sz="2400" dirty="0" smtClean="0"/>
              <a:t>What can that do?</a:t>
            </a: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9</a:t>
            </a:fld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827584" y="6237312"/>
            <a:ext cx="712879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oup 20"/>
          <p:cNvGrpSpPr/>
          <p:nvPr/>
        </p:nvGrpSpPr>
        <p:grpSpPr>
          <a:xfrm>
            <a:off x="2051720" y="4911551"/>
            <a:ext cx="919804" cy="1469777"/>
            <a:chOff x="2051720" y="4911551"/>
            <a:chExt cx="919804" cy="1469777"/>
          </a:xfrm>
        </p:grpSpPr>
        <p:sp>
          <p:nvSpPr>
            <p:cNvPr id="6" name="Oval 5"/>
            <p:cNvSpPr/>
            <p:nvPr/>
          </p:nvSpPr>
          <p:spPr>
            <a:xfrm>
              <a:off x="2411760" y="6093296"/>
              <a:ext cx="288032" cy="28803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2051720" y="4911551"/>
              <a:ext cx="919804" cy="1109737"/>
              <a:chOff x="2051720" y="4911551"/>
              <a:chExt cx="919804" cy="1109737"/>
            </a:xfrm>
          </p:grpSpPr>
          <p:cxnSp>
            <p:nvCxnSpPr>
              <p:cNvPr id="9" name="Straight Arrow Connector 8"/>
              <p:cNvCxnSpPr/>
              <p:nvPr/>
            </p:nvCxnSpPr>
            <p:spPr>
              <a:xfrm>
                <a:off x="2555776" y="5301208"/>
                <a:ext cx="0" cy="72008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TextBox 9"/>
              <p:cNvSpPr txBox="1"/>
              <p:nvPr/>
            </p:nvSpPr>
            <p:spPr>
              <a:xfrm>
                <a:off x="2051720" y="4911551"/>
                <a:ext cx="91980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Agent</a:t>
                </a:r>
                <a:endParaRPr lang="en-US" sz="2400" dirty="0"/>
              </a:p>
            </p:txBody>
          </p:sp>
        </p:grpSp>
      </p:grpSp>
      <p:grpSp>
        <p:nvGrpSpPr>
          <p:cNvPr id="22" name="Group 21"/>
          <p:cNvGrpSpPr/>
          <p:nvPr/>
        </p:nvGrpSpPr>
        <p:grpSpPr>
          <a:xfrm>
            <a:off x="3707904" y="4149080"/>
            <a:ext cx="1567875" cy="2465415"/>
            <a:chOff x="3707904" y="4149080"/>
            <a:chExt cx="1567875" cy="2465415"/>
          </a:xfrm>
        </p:grpSpPr>
        <p:pic>
          <p:nvPicPr>
            <p:cNvPr id="11" name="Picture 2" descr="C:\Users\feldman\AppData\Local\Microsoft\Windows\Temporary Internet Files\Content.IE5\4MOSXU53\MC900332614[1]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95936" y="5684093"/>
              <a:ext cx="937717" cy="9304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5" name="Group 14"/>
            <p:cNvGrpSpPr/>
            <p:nvPr/>
          </p:nvGrpSpPr>
          <p:grpSpPr>
            <a:xfrm>
              <a:off x="3707904" y="4149080"/>
              <a:ext cx="1567875" cy="1535013"/>
              <a:chOff x="3707904" y="4149080"/>
              <a:chExt cx="1567875" cy="1535013"/>
            </a:xfrm>
          </p:grpSpPr>
          <p:sp>
            <p:nvSpPr>
              <p:cNvPr id="12" name="TextBox 11"/>
              <p:cNvSpPr txBox="1"/>
              <p:nvPr/>
            </p:nvSpPr>
            <p:spPr>
              <a:xfrm>
                <a:off x="3707904" y="4149080"/>
                <a:ext cx="1567875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Median of mediator</a:t>
                </a:r>
                <a:endParaRPr lang="en-US" sz="2400" dirty="0"/>
              </a:p>
            </p:txBody>
          </p:sp>
          <p:cxnSp>
            <p:nvCxnSpPr>
              <p:cNvPr id="13" name="Straight Arrow Connector 12"/>
              <p:cNvCxnSpPr/>
              <p:nvPr/>
            </p:nvCxnSpPr>
            <p:spPr>
              <a:xfrm>
                <a:off x="4464794" y="4964013"/>
                <a:ext cx="0" cy="72008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3" name="Group 22"/>
          <p:cNvGrpSpPr/>
          <p:nvPr/>
        </p:nvGrpSpPr>
        <p:grpSpPr>
          <a:xfrm>
            <a:off x="1115616" y="5949280"/>
            <a:ext cx="1396006" cy="432048"/>
            <a:chOff x="1115616" y="5949280"/>
            <a:chExt cx="1396006" cy="432048"/>
          </a:xfrm>
        </p:grpSpPr>
        <p:sp>
          <p:nvSpPr>
            <p:cNvPr id="16" name="Oval 15"/>
            <p:cNvSpPr/>
            <p:nvPr/>
          </p:nvSpPr>
          <p:spPr>
            <a:xfrm>
              <a:off x="1115616" y="6093296"/>
              <a:ext cx="288032" cy="28803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Arc 17"/>
            <p:cNvSpPr/>
            <p:nvPr/>
          </p:nvSpPr>
          <p:spPr>
            <a:xfrm>
              <a:off x="1259632" y="5949280"/>
              <a:ext cx="1251990" cy="360040"/>
            </a:xfrm>
            <a:prstGeom prst="arc">
              <a:avLst>
                <a:gd name="adj1" fmla="val 11192090"/>
                <a:gd name="adj2" fmla="val 21217912"/>
              </a:avLst>
            </a:prstGeom>
            <a:ln w="38100">
              <a:solidFill>
                <a:srgbClr val="FF0000"/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Cloud Callout 19"/>
          <p:cNvSpPr/>
          <p:nvPr/>
        </p:nvSpPr>
        <p:spPr>
          <a:xfrm>
            <a:off x="323528" y="2564904"/>
            <a:ext cx="3024336" cy="1440160"/>
          </a:xfrm>
          <a:prstGeom prst="cloudCallout">
            <a:avLst>
              <a:gd name="adj1" fmla="val 22027"/>
              <a:gd name="adj2" fmla="val 11623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The median is unchanged.</a:t>
            </a:r>
            <a:endParaRPr lang="en-US" sz="2400" dirty="0"/>
          </a:p>
        </p:txBody>
      </p:sp>
      <p:grpSp>
        <p:nvGrpSpPr>
          <p:cNvPr id="24" name="Group 23"/>
          <p:cNvGrpSpPr/>
          <p:nvPr/>
        </p:nvGrpSpPr>
        <p:grpSpPr>
          <a:xfrm>
            <a:off x="2555776" y="5965712"/>
            <a:ext cx="1224136" cy="415616"/>
            <a:chOff x="1259632" y="5949280"/>
            <a:chExt cx="1224136" cy="415616"/>
          </a:xfrm>
        </p:grpSpPr>
        <p:sp>
          <p:nvSpPr>
            <p:cNvPr id="25" name="Oval 24"/>
            <p:cNvSpPr/>
            <p:nvPr/>
          </p:nvSpPr>
          <p:spPr>
            <a:xfrm>
              <a:off x="2195736" y="6076864"/>
              <a:ext cx="288032" cy="28803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Arc 25"/>
            <p:cNvSpPr/>
            <p:nvPr/>
          </p:nvSpPr>
          <p:spPr>
            <a:xfrm>
              <a:off x="1259632" y="5949280"/>
              <a:ext cx="936104" cy="360040"/>
            </a:xfrm>
            <a:prstGeom prst="arc">
              <a:avLst>
                <a:gd name="adj1" fmla="val 11192090"/>
                <a:gd name="adj2" fmla="val 21217912"/>
              </a:avLst>
            </a:prstGeom>
            <a:ln w="38100">
              <a:solidFill>
                <a:srgbClr val="FF0000"/>
              </a:solidFill>
              <a:prstDash val="sysDot"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2597138" y="3501008"/>
            <a:ext cx="3991086" cy="5544616"/>
            <a:chOff x="1259632" y="3446562"/>
            <a:chExt cx="3991086" cy="5544616"/>
          </a:xfrm>
        </p:grpSpPr>
        <p:sp>
          <p:nvSpPr>
            <p:cNvPr id="28" name="Oval 27"/>
            <p:cNvSpPr/>
            <p:nvPr/>
          </p:nvSpPr>
          <p:spPr>
            <a:xfrm>
              <a:off x="4962686" y="6038850"/>
              <a:ext cx="288032" cy="28803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Arc 28"/>
            <p:cNvSpPr/>
            <p:nvPr/>
          </p:nvSpPr>
          <p:spPr>
            <a:xfrm>
              <a:off x="1259632" y="3446562"/>
              <a:ext cx="3847070" cy="5544616"/>
            </a:xfrm>
            <a:prstGeom prst="arc">
              <a:avLst>
                <a:gd name="adj1" fmla="val 11192090"/>
                <a:gd name="adj2" fmla="val 21217912"/>
              </a:avLst>
            </a:prstGeom>
            <a:ln w="38100">
              <a:solidFill>
                <a:srgbClr val="FF0000"/>
              </a:solidFill>
              <a:prstDash val="sysDot"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0" name="Cloud Callout 29"/>
          <p:cNvSpPr/>
          <p:nvPr/>
        </p:nvSpPr>
        <p:spPr>
          <a:xfrm>
            <a:off x="323528" y="2564904"/>
            <a:ext cx="3024336" cy="1440160"/>
          </a:xfrm>
          <a:prstGeom prst="cloudCallout">
            <a:avLst>
              <a:gd name="adj1" fmla="val 22027"/>
              <a:gd name="adj2" fmla="val 11623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The median can only move away.</a:t>
            </a:r>
            <a:endParaRPr lang="en-US" sz="2400" dirty="0"/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4933653" y="5949280"/>
            <a:ext cx="574451" cy="0"/>
          </a:xfrm>
          <a:prstGeom prst="straightConnector1">
            <a:avLst/>
          </a:prstGeom>
          <a:ln w="38100">
            <a:solidFill>
              <a:srgbClr val="FF000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3" name="Picture 2" descr="C:\Users\feldman\AppData\Local\Microsoft\Windows\Temporary Internet Files\Content.IE5\4MOSXU53\MC90008931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9348" y="5586274"/>
            <a:ext cx="742411" cy="572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ounded Rectangle 33"/>
          <p:cNvSpPr/>
          <p:nvPr/>
        </p:nvSpPr>
        <p:spPr>
          <a:xfrm>
            <a:off x="6156176" y="3284984"/>
            <a:ext cx="2376264" cy="72008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No effect.</a:t>
            </a:r>
            <a:endParaRPr lang="en-US" sz="2400" dirty="0"/>
          </a:p>
        </p:txBody>
      </p:sp>
      <p:pic>
        <p:nvPicPr>
          <p:cNvPr id="35" name="Picture 2" descr="C:\Users\feldman\AppData\Local\Microsoft\Windows\Temporary Internet Files\Content.IE5\4MOSXU53\MC90008931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5813" y="5589240"/>
            <a:ext cx="742411" cy="572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Rounded Rectangle 35"/>
          <p:cNvSpPr/>
          <p:nvPr/>
        </p:nvSpPr>
        <p:spPr>
          <a:xfrm>
            <a:off x="6156176" y="3284984"/>
            <a:ext cx="2520280" cy="127959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Either has no effect or moves the facility away.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2267744" y="1772816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84414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00"/>
                            </p:stCondLst>
                            <p:childTnLst>
                              <p:par>
                                <p:cTn id="10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500"/>
                            </p:stCondLst>
                            <p:childTnLst>
                              <p:par>
                                <p:cTn id="1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0" grpId="1" animBg="1"/>
      <p:bldP spid="20" grpId="2" animBg="1"/>
      <p:bldP spid="20" grpId="3" animBg="1"/>
      <p:bldP spid="30" grpId="0" animBg="1"/>
      <p:bldP spid="30" grpId="1" animBg="1"/>
      <p:bldP spid="34" grpId="0" animBg="1"/>
      <p:bldP spid="34" grpId="1" animBg="1"/>
      <p:bldP spid="3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20838</TotalTime>
  <Words>728</Words>
  <Application>Microsoft Office PowerPoint</Application>
  <PresentationFormat>On-screen Show (4:3)</PresentationFormat>
  <Paragraphs>129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Mechanism Design with Strategic Mediators</vt:lpstr>
      <vt:lpstr>Mechanism Design</vt:lpstr>
      <vt:lpstr>Introducing Strategic Mediators</vt:lpstr>
      <vt:lpstr>Facility Location on a Line</vt:lpstr>
      <vt:lpstr>Adding Strategic Mediators</vt:lpstr>
      <vt:lpstr>First Attempt – Dominant Strategy Truthful</vt:lpstr>
      <vt:lpstr>Two-Sided IC</vt:lpstr>
      <vt:lpstr>Weighted Median of Medians</vt:lpstr>
      <vt:lpstr>Analysis</vt:lpstr>
      <vt:lpstr>Random Algorithm</vt:lpstr>
      <vt:lpstr>Result</vt:lpstr>
      <vt:lpstr>Extensions</vt:lpstr>
      <vt:lpstr>Open Problems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Feldman Moran</dc:creator>
  <cp:lastModifiedBy>Moran Feldman</cp:lastModifiedBy>
  <cp:revision>1298</cp:revision>
  <dcterms:created xsi:type="dcterms:W3CDTF">2009-11-07T08:14:49Z</dcterms:created>
  <dcterms:modified xsi:type="dcterms:W3CDTF">2015-01-12T18:51:50Z</dcterms:modified>
</cp:coreProperties>
</file>